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279" r:id="rId5"/>
    <p:sldId id="287" r:id="rId6"/>
    <p:sldId id="291" r:id="rId7"/>
    <p:sldId id="270" r:id="rId8"/>
    <p:sldId id="288" r:id="rId9"/>
    <p:sldId id="289" r:id="rId10"/>
    <p:sldId id="271" r:id="rId11"/>
    <p:sldId id="290" r:id="rId12"/>
  </p:sldIdLst>
  <p:sldSz cx="12188825" cy="6858000"/>
  <p:notesSz cx="6858000" cy="9144000"/>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6437" autoAdjust="0"/>
  </p:normalViewPr>
  <p:slideViewPr>
    <p:cSldViewPr>
      <p:cViewPr varScale="1">
        <p:scale>
          <a:sx n="123" d="100"/>
          <a:sy n="123" d="100"/>
        </p:scale>
        <p:origin x="114" y="150"/>
      </p:cViewPr>
      <p:guideLst>
        <p:guide orient="horz" pos="2160"/>
        <p:guide pos="3839"/>
      </p:guideLst>
    </p:cSldViewPr>
  </p:slideViewPr>
  <p:notesTextViewPr>
    <p:cViewPr>
      <p:scale>
        <a:sx n="1" d="1"/>
        <a:sy n="1" d="1"/>
      </p:scale>
      <p:origin x="0" y="0"/>
    </p:cViewPr>
  </p:notesTextViewPr>
  <p:notesViewPr>
    <p:cSldViewPr showGuides="1">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226A3-7FF8-41AB-BDDA-0F87C65142E3}" type="doc">
      <dgm:prSet loTypeId="urn:microsoft.com/office/officeart/2005/8/layout/radial5" loCatId="relationship" qsTypeId="urn:microsoft.com/office/officeart/2005/8/quickstyle/3d4" qsCatId="3D" csTypeId="urn:microsoft.com/office/officeart/2005/8/colors/colorful1" csCatId="colorful" phldr="1"/>
      <dgm:spPr/>
      <dgm:t>
        <a:bodyPr/>
        <a:lstStyle/>
        <a:p>
          <a:endParaRPr lang="fr-CH"/>
        </a:p>
      </dgm:t>
    </dgm:pt>
    <dgm:pt modelId="{3B802087-25A5-4997-8860-39982ADD09FA}">
      <dgm:prSet phldrT="[Texte]"/>
      <dgm:spPr>
        <a:noFill/>
        <a:ln w="57150">
          <a:solidFill>
            <a:schemeClr val="tx1"/>
          </a:solidFill>
        </a:ln>
      </dgm:spPr>
      <dgm:t>
        <a:bodyPr/>
        <a:lstStyle/>
        <a:p>
          <a:br>
            <a:rPr lang="fr-CH" dirty="0"/>
          </a:br>
          <a:endParaRPr lang="fr-CH" dirty="0"/>
        </a:p>
      </dgm:t>
    </dgm:pt>
    <dgm:pt modelId="{A7E43CBF-9996-4896-A373-A42EB7B80E02}" type="parTrans" cxnId="{5B0E6034-57F8-4E13-8356-2AFCE7A29766}">
      <dgm:prSet/>
      <dgm:spPr/>
      <dgm:t>
        <a:bodyPr/>
        <a:lstStyle/>
        <a:p>
          <a:endParaRPr lang="fr-CH"/>
        </a:p>
      </dgm:t>
    </dgm:pt>
    <dgm:pt modelId="{E6EA73CA-F4F4-4364-BA8D-C171230E47BF}" type="sibTrans" cxnId="{5B0E6034-57F8-4E13-8356-2AFCE7A29766}">
      <dgm:prSet/>
      <dgm:spPr/>
      <dgm:t>
        <a:bodyPr/>
        <a:lstStyle/>
        <a:p>
          <a:endParaRPr lang="fr-CH"/>
        </a:p>
      </dgm:t>
    </dgm:pt>
    <dgm:pt modelId="{3B53D8F0-52FE-4BB1-A411-4BC1F289AD86}">
      <dgm:prSet phldrT="[Texte]" custT="1"/>
      <dgm:spPr>
        <a:solidFill>
          <a:srgbClr val="FF0000"/>
        </a:solidFill>
      </dgm:spPr>
      <dgm:t>
        <a:bodyPr/>
        <a:lstStyle/>
        <a:p>
          <a:r>
            <a:rPr lang="fr-CH" sz="1400" b="1" dirty="0"/>
            <a:t>Management</a:t>
          </a:r>
        </a:p>
        <a:p>
          <a:r>
            <a:rPr lang="fr-CH" sz="1000" dirty="0"/>
            <a:t>Interdisciplinarité: facilitateur</a:t>
          </a:r>
        </a:p>
      </dgm:t>
    </dgm:pt>
    <dgm:pt modelId="{B64F4754-C992-4E05-8C29-74AA5095131C}" type="parTrans" cxnId="{AABF2534-FE01-47B6-9C0B-3531F09E4A9A}">
      <dgm:prSet/>
      <dgm:spPr>
        <a:solidFill>
          <a:srgbClr val="FF0000"/>
        </a:solidFill>
      </dgm:spPr>
      <dgm:t>
        <a:bodyPr/>
        <a:lstStyle/>
        <a:p>
          <a:endParaRPr lang="fr-CH"/>
        </a:p>
      </dgm:t>
    </dgm:pt>
    <dgm:pt modelId="{7D4361E6-885F-4424-AE6D-205F9E67D2C0}" type="sibTrans" cxnId="{AABF2534-FE01-47B6-9C0B-3531F09E4A9A}">
      <dgm:prSet/>
      <dgm:spPr/>
      <dgm:t>
        <a:bodyPr/>
        <a:lstStyle/>
        <a:p>
          <a:endParaRPr lang="fr-CH"/>
        </a:p>
      </dgm:t>
    </dgm:pt>
    <dgm:pt modelId="{C0E5C1F2-C2AD-45A5-8EDC-A88A399ECC78}">
      <dgm:prSet phldrT="[Texte]" custT="1"/>
      <dgm:spPr>
        <a:solidFill>
          <a:srgbClr val="00B050"/>
        </a:solidFill>
      </dgm:spPr>
      <dgm:t>
        <a:bodyPr/>
        <a:lstStyle/>
        <a:p>
          <a:r>
            <a:rPr lang="fr-CH" sz="1400" b="1" dirty="0"/>
            <a:t>Accompagnement </a:t>
          </a:r>
        </a:p>
        <a:p>
          <a:r>
            <a:rPr lang="fr-CH" sz="1000" dirty="0"/>
            <a:t>Vision ou le résident est acteur</a:t>
          </a:r>
        </a:p>
        <a:p>
          <a:r>
            <a:rPr lang="fr-CH" sz="1000" dirty="0"/>
            <a:t>Concept: Montessori, </a:t>
          </a:r>
          <a:r>
            <a:rPr lang="fr-CH" sz="1000" dirty="0" err="1"/>
            <a:t>Humanitude</a:t>
          </a:r>
          <a:r>
            <a:rPr lang="fr-CH" sz="1000" dirty="0"/>
            <a:t>, Huiles essentielles,  gestion des risques</a:t>
          </a:r>
        </a:p>
      </dgm:t>
    </dgm:pt>
    <dgm:pt modelId="{02D7F782-82E2-4154-94B0-D97F351B8684}" type="parTrans" cxnId="{B3EAF047-8260-4930-8CCF-B420DA2D38E8}">
      <dgm:prSet/>
      <dgm:spPr>
        <a:solidFill>
          <a:srgbClr val="00B050"/>
        </a:solidFill>
      </dgm:spPr>
      <dgm:t>
        <a:bodyPr/>
        <a:lstStyle/>
        <a:p>
          <a:endParaRPr lang="fr-CH"/>
        </a:p>
      </dgm:t>
    </dgm:pt>
    <dgm:pt modelId="{D641B651-14E7-4F8E-B72C-8998BEEDFDE4}" type="sibTrans" cxnId="{B3EAF047-8260-4930-8CCF-B420DA2D38E8}">
      <dgm:prSet/>
      <dgm:spPr/>
      <dgm:t>
        <a:bodyPr/>
        <a:lstStyle/>
        <a:p>
          <a:endParaRPr lang="fr-CH"/>
        </a:p>
      </dgm:t>
    </dgm:pt>
    <dgm:pt modelId="{E3F5188A-7BD3-4973-A320-FFBD93CE389E}">
      <dgm:prSet phldrT="[Texte]" custT="1"/>
      <dgm:spPr>
        <a:solidFill>
          <a:schemeClr val="accent2">
            <a:lumMod val="75000"/>
          </a:schemeClr>
        </a:solidFill>
      </dgm:spPr>
      <dgm:t>
        <a:bodyPr/>
        <a:lstStyle/>
        <a:p>
          <a:pPr marL="0" lvl="0" indent="0" algn="ctr" defTabSz="622300">
            <a:lnSpc>
              <a:spcPct val="90000"/>
            </a:lnSpc>
            <a:spcBef>
              <a:spcPct val="0"/>
            </a:spcBef>
            <a:spcAft>
              <a:spcPct val="35000"/>
            </a:spcAft>
            <a:buNone/>
          </a:pPr>
          <a:r>
            <a:rPr lang="fr-CH" sz="1400" b="1" kern="1200" dirty="0">
              <a:solidFill>
                <a:prstClr val="white"/>
              </a:solidFill>
              <a:latin typeface="Cambria"/>
              <a:ea typeface="+mn-ea"/>
              <a:cs typeface="+mn-cs"/>
            </a:rPr>
            <a:t>Ligne Institutionnelle</a:t>
          </a:r>
        </a:p>
        <a:p>
          <a:pPr marL="0" lvl="0" algn="ctr" defTabSz="622300">
            <a:lnSpc>
              <a:spcPct val="90000"/>
            </a:lnSpc>
            <a:spcBef>
              <a:spcPct val="0"/>
            </a:spcBef>
            <a:spcAft>
              <a:spcPct val="35000"/>
            </a:spcAft>
            <a:buNone/>
          </a:pPr>
          <a:r>
            <a:rPr lang="fr-CH" sz="1000" kern="1200" dirty="0"/>
            <a:t>Politique RH: Tous les collaborateurs sont impliqués.</a:t>
          </a:r>
        </a:p>
        <a:p>
          <a:pPr marL="0" lvl="0" algn="ctr" defTabSz="622300">
            <a:lnSpc>
              <a:spcPct val="90000"/>
            </a:lnSpc>
            <a:spcBef>
              <a:spcPct val="0"/>
            </a:spcBef>
            <a:spcAft>
              <a:spcPct val="35000"/>
            </a:spcAft>
            <a:buNone/>
          </a:pPr>
          <a:r>
            <a:rPr lang="fr-CH" sz="1000" kern="1200" dirty="0"/>
            <a:t>Accompagner changement de paradigme: risques</a:t>
          </a:r>
        </a:p>
      </dgm:t>
    </dgm:pt>
    <dgm:pt modelId="{DD93C9F1-8D9E-4A77-96A4-93CE93B29EB5}" type="parTrans" cxnId="{CBCB1372-8A82-4AA6-9A8C-46B4BC1C892D}">
      <dgm:prSet/>
      <dgm:spPr>
        <a:solidFill>
          <a:schemeClr val="accent2">
            <a:lumMod val="75000"/>
          </a:schemeClr>
        </a:solidFill>
      </dgm:spPr>
      <dgm:t>
        <a:bodyPr/>
        <a:lstStyle/>
        <a:p>
          <a:endParaRPr lang="fr-CH"/>
        </a:p>
      </dgm:t>
    </dgm:pt>
    <dgm:pt modelId="{5715866E-3DA0-4C9B-9357-CB2D0A88531F}" type="sibTrans" cxnId="{CBCB1372-8A82-4AA6-9A8C-46B4BC1C892D}">
      <dgm:prSet/>
      <dgm:spPr/>
      <dgm:t>
        <a:bodyPr/>
        <a:lstStyle/>
        <a:p>
          <a:endParaRPr lang="fr-CH"/>
        </a:p>
      </dgm:t>
    </dgm:pt>
    <dgm:pt modelId="{361EA8E6-F590-48D4-A3A0-BBD7A7ED223A}">
      <dgm:prSet phldrT="[Texte]" custT="1"/>
      <dgm:spPr>
        <a:solidFill>
          <a:srgbClr val="BD87C3"/>
        </a:solidFill>
      </dgm:spPr>
      <dgm:t>
        <a:bodyPr/>
        <a:lstStyle/>
        <a:p>
          <a:r>
            <a:rPr lang="fr-CH" sz="1400" b="1" dirty="0"/>
            <a:t>Moyens financiers</a:t>
          </a:r>
        </a:p>
        <a:p>
          <a:r>
            <a:rPr lang="fr-CH" sz="1000" dirty="0"/>
            <a:t>Budget rêve: peu de moyens financiers</a:t>
          </a:r>
        </a:p>
        <a:p>
          <a:r>
            <a:rPr lang="fr-CH" sz="1000" dirty="0"/>
            <a:t>50.- par l’institution.</a:t>
          </a:r>
        </a:p>
      </dgm:t>
    </dgm:pt>
    <dgm:pt modelId="{84F34D2A-19A7-4033-96DE-FD650CADFF64}" type="parTrans" cxnId="{C00CBDA5-E28D-4A06-BA5B-B0438E80DDB6}">
      <dgm:prSet/>
      <dgm:spPr/>
      <dgm:t>
        <a:bodyPr/>
        <a:lstStyle/>
        <a:p>
          <a:endParaRPr lang="fr-CH"/>
        </a:p>
      </dgm:t>
    </dgm:pt>
    <dgm:pt modelId="{140074B6-5147-487A-B059-BC0698F01E79}" type="sibTrans" cxnId="{C00CBDA5-E28D-4A06-BA5B-B0438E80DDB6}">
      <dgm:prSet/>
      <dgm:spPr/>
      <dgm:t>
        <a:bodyPr/>
        <a:lstStyle/>
        <a:p>
          <a:endParaRPr lang="fr-CH"/>
        </a:p>
      </dgm:t>
    </dgm:pt>
    <dgm:pt modelId="{5FC6D69F-57D7-4590-B119-A819F5C0D605}">
      <dgm:prSet custT="1"/>
      <dgm:spPr/>
      <dgm:t>
        <a:bodyPr/>
        <a:lstStyle/>
        <a:p>
          <a:r>
            <a:rPr lang="fr-CH" sz="1400" b="1" dirty="0"/>
            <a:t>Partenaire </a:t>
          </a:r>
          <a:br>
            <a:rPr lang="fr-CH" sz="1400" b="1" dirty="0"/>
          </a:br>
          <a:r>
            <a:rPr lang="fr-CH" sz="1400" b="1" dirty="0"/>
            <a:t>Essentiel</a:t>
          </a:r>
          <a:endParaRPr lang="fr-CH" sz="900" dirty="0"/>
        </a:p>
        <a:p>
          <a:r>
            <a:rPr lang="fr-CH" sz="1000" dirty="0"/>
            <a:t>Médecin</a:t>
          </a:r>
        </a:p>
        <a:p>
          <a:endParaRPr lang="fr-CH" sz="900" dirty="0"/>
        </a:p>
      </dgm:t>
    </dgm:pt>
    <dgm:pt modelId="{52EA07C8-6C7A-43C2-A966-4DC209A832D9}" type="parTrans" cxnId="{5EF1AB21-A97B-4F26-AB1F-810027793EAC}">
      <dgm:prSet/>
      <dgm:spPr/>
      <dgm:t>
        <a:bodyPr/>
        <a:lstStyle/>
        <a:p>
          <a:endParaRPr lang="fr-CH"/>
        </a:p>
      </dgm:t>
    </dgm:pt>
    <dgm:pt modelId="{61BBD03E-EB02-4170-A7EF-5BBA11A71723}" type="sibTrans" cxnId="{5EF1AB21-A97B-4F26-AB1F-810027793EAC}">
      <dgm:prSet/>
      <dgm:spPr/>
      <dgm:t>
        <a:bodyPr/>
        <a:lstStyle/>
        <a:p>
          <a:endParaRPr lang="fr-CH"/>
        </a:p>
      </dgm:t>
    </dgm:pt>
    <dgm:pt modelId="{9CAB48A3-0B38-48DD-B47B-239AEA492A6E}" type="pres">
      <dgm:prSet presAssocID="{C65226A3-7FF8-41AB-BDDA-0F87C65142E3}" presName="Name0" presStyleCnt="0">
        <dgm:presLayoutVars>
          <dgm:chMax val="1"/>
          <dgm:dir/>
          <dgm:animLvl val="ctr"/>
          <dgm:resizeHandles val="exact"/>
        </dgm:presLayoutVars>
      </dgm:prSet>
      <dgm:spPr/>
    </dgm:pt>
    <dgm:pt modelId="{D4853B03-DA78-4C42-BA63-08FB42659C4B}" type="pres">
      <dgm:prSet presAssocID="{3B802087-25A5-4997-8860-39982ADD09FA}" presName="centerShape" presStyleLbl="node0" presStyleIdx="0" presStyleCnt="1" custScaleX="99226" custScaleY="90919" custLinFactNeighborX="45" custLinFactNeighborY="-2252"/>
      <dgm:spPr/>
    </dgm:pt>
    <dgm:pt modelId="{31F3DF9A-9786-4641-AADC-250680C7F262}" type="pres">
      <dgm:prSet presAssocID="{B64F4754-C992-4E05-8C29-74AA5095131C}" presName="parTrans" presStyleLbl="sibTrans2D1" presStyleIdx="0" presStyleCnt="5" custLinFactNeighborY="9870"/>
      <dgm:spPr/>
    </dgm:pt>
    <dgm:pt modelId="{EAF3F94A-173E-4443-B7E0-75E01879C800}" type="pres">
      <dgm:prSet presAssocID="{B64F4754-C992-4E05-8C29-74AA5095131C}" presName="connectorText" presStyleLbl="sibTrans2D1" presStyleIdx="0" presStyleCnt="5"/>
      <dgm:spPr/>
    </dgm:pt>
    <dgm:pt modelId="{8F6E53E3-82D7-4BD2-B6C7-B23B611ED622}" type="pres">
      <dgm:prSet presAssocID="{3B53D8F0-52FE-4BB1-A411-4BC1F289AD86}" presName="node" presStyleLbl="node1" presStyleIdx="0" presStyleCnt="5" custScaleX="152159" custScaleY="91907" custRadScaleRad="98664" custRadScaleInc="-35169">
        <dgm:presLayoutVars>
          <dgm:bulletEnabled val="1"/>
        </dgm:presLayoutVars>
      </dgm:prSet>
      <dgm:spPr/>
    </dgm:pt>
    <dgm:pt modelId="{C1790C92-A544-43D9-BBB6-B351698CCC2F}" type="pres">
      <dgm:prSet presAssocID="{52EA07C8-6C7A-43C2-A966-4DC209A832D9}" presName="parTrans" presStyleLbl="sibTrans2D1" presStyleIdx="1" presStyleCnt="5"/>
      <dgm:spPr/>
    </dgm:pt>
    <dgm:pt modelId="{057C3A59-9D1D-48D8-B346-4167E822F014}" type="pres">
      <dgm:prSet presAssocID="{52EA07C8-6C7A-43C2-A966-4DC209A832D9}" presName="connectorText" presStyleLbl="sibTrans2D1" presStyleIdx="1" presStyleCnt="5"/>
      <dgm:spPr/>
    </dgm:pt>
    <dgm:pt modelId="{E59DF8DA-C99D-4AE4-B753-986C24784114}" type="pres">
      <dgm:prSet presAssocID="{5FC6D69F-57D7-4590-B119-A819F5C0D605}" presName="node" presStyleLbl="node1" presStyleIdx="1" presStyleCnt="5" custScaleX="160753" custRadScaleRad="124395" custRadScaleInc="-10944">
        <dgm:presLayoutVars>
          <dgm:bulletEnabled val="1"/>
        </dgm:presLayoutVars>
      </dgm:prSet>
      <dgm:spPr/>
    </dgm:pt>
    <dgm:pt modelId="{CC65D361-2C39-4BB0-8C5F-C129EC118006}" type="pres">
      <dgm:prSet presAssocID="{02D7F782-82E2-4154-94B0-D97F351B8684}" presName="parTrans" presStyleLbl="sibTrans2D1" presStyleIdx="2" presStyleCnt="5" custLinFactNeighborX="0"/>
      <dgm:spPr/>
    </dgm:pt>
    <dgm:pt modelId="{32EB96A8-3EEF-4293-8BC7-E66953976181}" type="pres">
      <dgm:prSet presAssocID="{02D7F782-82E2-4154-94B0-D97F351B8684}" presName="connectorText" presStyleLbl="sibTrans2D1" presStyleIdx="2" presStyleCnt="5"/>
      <dgm:spPr/>
    </dgm:pt>
    <dgm:pt modelId="{81370B61-AAE1-4168-8913-A915BAF5EDCD}" type="pres">
      <dgm:prSet presAssocID="{C0E5C1F2-C2AD-45A5-8EDC-A88A399ECC78}" presName="node" presStyleLbl="node1" presStyleIdx="2" presStyleCnt="5" custScaleX="182757" custScaleY="117423" custRadScaleRad="113329" custRadScaleInc="-34556">
        <dgm:presLayoutVars>
          <dgm:bulletEnabled val="1"/>
        </dgm:presLayoutVars>
      </dgm:prSet>
      <dgm:spPr/>
    </dgm:pt>
    <dgm:pt modelId="{60A67C8A-C8EA-444F-AC2C-8A017DCA789E}" type="pres">
      <dgm:prSet presAssocID="{DD93C9F1-8D9E-4A77-96A4-93CE93B29EB5}" presName="parTrans" presStyleLbl="sibTrans2D1" presStyleIdx="3" presStyleCnt="5" custLinFactNeighborX="-15412" custLinFactNeighborY="6695"/>
      <dgm:spPr/>
    </dgm:pt>
    <dgm:pt modelId="{478A94C0-E4A3-49E1-A53D-6FFD2933B040}" type="pres">
      <dgm:prSet presAssocID="{DD93C9F1-8D9E-4A77-96A4-93CE93B29EB5}" presName="connectorText" presStyleLbl="sibTrans2D1" presStyleIdx="3" presStyleCnt="5"/>
      <dgm:spPr/>
    </dgm:pt>
    <dgm:pt modelId="{AFA2F457-6CD4-4AE9-B082-02039745BA5C}" type="pres">
      <dgm:prSet presAssocID="{E3F5188A-7BD3-4973-A320-FFBD93CE389E}" presName="node" presStyleLbl="node1" presStyleIdx="3" presStyleCnt="5" custScaleX="164390" custScaleY="110537" custRadScaleRad="117202" custRadScaleInc="37118">
        <dgm:presLayoutVars>
          <dgm:bulletEnabled val="1"/>
        </dgm:presLayoutVars>
      </dgm:prSet>
      <dgm:spPr/>
    </dgm:pt>
    <dgm:pt modelId="{E55C2354-0EF9-4843-9554-5246F7244252}" type="pres">
      <dgm:prSet presAssocID="{84F34D2A-19A7-4033-96DE-FD650CADFF64}" presName="parTrans" presStyleLbl="sibTrans2D1" presStyleIdx="4" presStyleCnt="5"/>
      <dgm:spPr/>
    </dgm:pt>
    <dgm:pt modelId="{FEF4A184-967A-48B0-80C5-C62F33742807}" type="pres">
      <dgm:prSet presAssocID="{84F34D2A-19A7-4033-96DE-FD650CADFF64}" presName="connectorText" presStyleLbl="sibTrans2D1" presStyleIdx="4" presStyleCnt="5"/>
      <dgm:spPr/>
    </dgm:pt>
    <dgm:pt modelId="{37EEB6B6-EC70-42E2-873D-D753D2FEDE8D}" type="pres">
      <dgm:prSet presAssocID="{361EA8E6-F590-48D4-A3A0-BBD7A7ED223A}" presName="node" presStyleLbl="node1" presStyleIdx="4" presStyleCnt="5" custScaleX="169438" custScaleY="104561" custRadScaleRad="130230" custRadScaleInc="-31013">
        <dgm:presLayoutVars>
          <dgm:bulletEnabled val="1"/>
        </dgm:presLayoutVars>
      </dgm:prSet>
      <dgm:spPr/>
    </dgm:pt>
  </dgm:ptLst>
  <dgm:cxnLst>
    <dgm:cxn modelId="{0B1C800B-4C98-4B43-BFC8-96E68C7F7D5F}" type="presOf" srcId="{02D7F782-82E2-4154-94B0-D97F351B8684}" destId="{32EB96A8-3EEF-4293-8BC7-E66953976181}" srcOrd="1" destOrd="0" presId="urn:microsoft.com/office/officeart/2005/8/layout/radial5"/>
    <dgm:cxn modelId="{140C3920-7562-4B9A-9EE9-82A2E1AB978B}" type="presOf" srcId="{DD93C9F1-8D9E-4A77-96A4-93CE93B29EB5}" destId="{478A94C0-E4A3-49E1-A53D-6FFD2933B040}" srcOrd="1" destOrd="0" presId="urn:microsoft.com/office/officeart/2005/8/layout/radial5"/>
    <dgm:cxn modelId="{5EF1AB21-A97B-4F26-AB1F-810027793EAC}" srcId="{3B802087-25A5-4997-8860-39982ADD09FA}" destId="{5FC6D69F-57D7-4590-B119-A819F5C0D605}" srcOrd="1" destOrd="0" parTransId="{52EA07C8-6C7A-43C2-A966-4DC209A832D9}" sibTransId="{61BBD03E-EB02-4170-A7EF-5BBA11A71723}"/>
    <dgm:cxn modelId="{BE6E0529-9A15-4309-911D-180962F3865E}" type="presOf" srcId="{B64F4754-C992-4E05-8C29-74AA5095131C}" destId="{EAF3F94A-173E-4443-B7E0-75E01879C800}" srcOrd="1" destOrd="0" presId="urn:microsoft.com/office/officeart/2005/8/layout/radial5"/>
    <dgm:cxn modelId="{AABF2534-FE01-47B6-9C0B-3531F09E4A9A}" srcId="{3B802087-25A5-4997-8860-39982ADD09FA}" destId="{3B53D8F0-52FE-4BB1-A411-4BC1F289AD86}" srcOrd="0" destOrd="0" parTransId="{B64F4754-C992-4E05-8C29-74AA5095131C}" sibTransId="{7D4361E6-885F-4424-AE6D-205F9E67D2C0}"/>
    <dgm:cxn modelId="{5B0E6034-57F8-4E13-8356-2AFCE7A29766}" srcId="{C65226A3-7FF8-41AB-BDDA-0F87C65142E3}" destId="{3B802087-25A5-4997-8860-39982ADD09FA}" srcOrd="0" destOrd="0" parTransId="{A7E43CBF-9996-4896-A373-A42EB7B80E02}" sibTransId="{E6EA73CA-F4F4-4364-BA8D-C171230E47BF}"/>
    <dgm:cxn modelId="{491B2C5F-7E52-42A1-85C5-21877D5C4EA0}" type="presOf" srcId="{3B53D8F0-52FE-4BB1-A411-4BC1F289AD86}" destId="{8F6E53E3-82D7-4BD2-B6C7-B23B611ED622}" srcOrd="0" destOrd="0" presId="urn:microsoft.com/office/officeart/2005/8/layout/radial5"/>
    <dgm:cxn modelId="{FCE7B842-B67D-4D85-9828-AE2777F74261}" type="presOf" srcId="{84F34D2A-19A7-4033-96DE-FD650CADFF64}" destId="{FEF4A184-967A-48B0-80C5-C62F33742807}" srcOrd="1" destOrd="0" presId="urn:microsoft.com/office/officeart/2005/8/layout/radial5"/>
    <dgm:cxn modelId="{DDDFB545-BAA3-48D6-B3CB-A484C7E89370}" type="presOf" srcId="{3B802087-25A5-4997-8860-39982ADD09FA}" destId="{D4853B03-DA78-4C42-BA63-08FB42659C4B}" srcOrd="0" destOrd="0" presId="urn:microsoft.com/office/officeart/2005/8/layout/radial5"/>
    <dgm:cxn modelId="{B3EAF047-8260-4930-8CCF-B420DA2D38E8}" srcId="{3B802087-25A5-4997-8860-39982ADD09FA}" destId="{C0E5C1F2-C2AD-45A5-8EDC-A88A399ECC78}" srcOrd="2" destOrd="0" parTransId="{02D7F782-82E2-4154-94B0-D97F351B8684}" sibTransId="{D641B651-14E7-4F8E-B72C-8998BEEDFDE4}"/>
    <dgm:cxn modelId="{EA18634E-3C3B-43D5-84AB-192C9E1F4DB0}" type="presOf" srcId="{5FC6D69F-57D7-4590-B119-A819F5C0D605}" destId="{E59DF8DA-C99D-4AE4-B753-986C24784114}" srcOrd="0" destOrd="0" presId="urn:microsoft.com/office/officeart/2005/8/layout/radial5"/>
    <dgm:cxn modelId="{CBCB1372-8A82-4AA6-9A8C-46B4BC1C892D}" srcId="{3B802087-25A5-4997-8860-39982ADD09FA}" destId="{E3F5188A-7BD3-4973-A320-FFBD93CE389E}" srcOrd="3" destOrd="0" parTransId="{DD93C9F1-8D9E-4A77-96A4-93CE93B29EB5}" sibTransId="{5715866E-3DA0-4C9B-9357-CB2D0A88531F}"/>
    <dgm:cxn modelId="{8DE7FE77-49FD-4ACB-90DB-5F8112AD3031}" type="presOf" srcId="{02D7F782-82E2-4154-94B0-D97F351B8684}" destId="{CC65D361-2C39-4BB0-8C5F-C129EC118006}" srcOrd="0" destOrd="0" presId="urn:microsoft.com/office/officeart/2005/8/layout/radial5"/>
    <dgm:cxn modelId="{6D1DC987-2FEC-48CF-9B05-867BB4B1490D}" type="presOf" srcId="{52EA07C8-6C7A-43C2-A966-4DC209A832D9}" destId="{C1790C92-A544-43D9-BBB6-B351698CCC2F}" srcOrd="0" destOrd="0" presId="urn:microsoft.com/office/officeart/2005/8/layout/radial5"/>
    <dgm:cxn modelId="{8BA7438C-92BB-47B4-B153-94ED73951379}" type="presOf" srcId="{361EA8E6-F590-48D4-A3A0-BBD7A7ED223A}" destId="{37EEB6B6-EC70-42E2-873D-D753D2FEDE8D}" srcOrd="0" destOrd="0" presId="urn:microsoft.com/office/officeart/2005/8/layout/radial5"/>
    <dgm:cxn modelId="{5AEC7D90-EDDF-4AF1-8898-9B246B3E379C}" type="presOf" srcId="{52EA07C8-6C7A-43C2-A966-4DC209A832D9}" destId="{057C3A59-9D1D-48D8-B346-4167E822F014}" srcOrd="1" destOrd="0" presId="urn:microsoft.com/office/officeart/2005/8/layout/radial5"/>
    <dgm:cxn modelId="{EE52F999-0889-4805-9C72-E69F46FCA550}" type="presOf" srcId="{84F34D2A-19A7-4033-96DE-FD650CADFF64}" destId="{E55C2354-0EF9-4843-9554-5246F7244252}" srcOrd="0" destOrd="0" presId="urn:microsoft.com/office/officeart/2005/8/layout/radial5"/>
    <dgm:cxn modelId="{C00CBDA5-E28D-4A06-BA5B-B0438E80DDB6}" srcId="{3B802087-25A5-4997-8860-39982ADD09FA}" destId="{361EA8E6-F590-48D4-A3A0-BBD7A7ED223A}" srcOrd="4" destOrd="0" parTransId="{84F34D2A-19A7-4033-96DE-FD650CADFF64}" sibTransId="{140074B6-5147-487A-B059-BC0698F01E79}"/>
    <dgm:cxn modelId="{5908E4C2-CC49-4474-9C8C-CE97C1847BB0}" type="presOf" srcId="{C0E5C1F2-C2AD-45A5-8EDC-A88A399ECC78}" destId="{81370B61-AAE1-4168-8913-A915BAF5EDCD}" srcOrd="0" destOrd="0" presId="urn:microsoft.com/office/officeart/2005/8/layout/radial5"/>
    <dgm:cxn modelId="{215340C4-9061-459D-9A06-DE0B228D0DDB}" type="presOf" srcId="{E3F5188A-7BD3-4973-A320-FFBD93CE389E}" destId="{AFA2F457-6CD4-4AE9-B082-02039745BA5C}" srcOrd="0" destOrd="0" presId="urn:microsoft.com/office/officeart/2005/8/layout/radial5"/>
    <dgm:cxn modelId="{FB1210C7-BF0E-4C18-A364-8DF6C1565373}" type="presOf" srcId="{C65226A3-7FF8-41AB-BDDA-0F87C65142E3}" destId="{9CAB48A3-0B38-48DD-B47B-239AEA492A6E}" srcOrd="0" destOrd="0" presId="urn:microsoft.com/office/officeart/2005/8/layout/radial5"/>
    <dgm:cxn modelId="{D73853D3-7DB3-4F2A-9EE1-52F03D2C0B2D}" type="presOf" srcId="{DD93C9F1-8D9E-4A77-96A4-93CE93B29EB5}" destId="{60A67C8A-C8EA-444F-AC2C-8A017DCA789E}" srcOrd="0" destOrd="0" presId="urn:microsoft.com/office/officeart/2005/8/layout/radial5"/>
    <dgm:cxn modelId="{064A7BEC-154C-4DA6-873B-9BB8845A6BF9}" type="presOf" srcId="{B64F4754-C992-4E05-8C29-74AA5095131C}" destId="{31F3DF9A-9786-4641-AADC-250680C7F262}" srcOrd="0" destOrd="0" presId="urn:microsoft.com/office/officeart/2005/8/layout/radial5"/>
    <dgm:cxn modelId="{870A0447-9583-43FB-8A40-40DF0C483287}" type="presParOf" srcId="{9CAB48A3-0B38-48DD-B47B-239AEA492A6E}" destId="{D4853B03-DA78-4C42-BA63-08FB42659C4B}" srcOrd="0" destOrd="0" presId="urn:microsoft.com/office/officeart/2005/8/layout/radial5"/>
    <dgm:cxn modelId="{A34D84DC-C526-4CF1-A81E-8AF27766FF8B}" type="presParOf" srcId="{9CAB48A3-0B38-48DD-B47B-239AEA492A6E}" destId="{31F3DF9A-9786-4641-AADC-250680C7F262}" srcOrd="1" destOrd="0" presId="urn:microsoft.com/office/officeart/2005/8/layout/radial5"/>
    <dgm:cxn modelId="{27B42797-A0FB-4868-9F54-87435C9161A0}" type="presParOf" srcId="{31F3DF9A-9786-4641-AADC-250680C7F262}" destId="{EAF3F94A-173E-4443-B7E0-75E01879C800}" srcOrd="0" destOrd="0" presId="urn:microsoft.com/office/officeart/2005/8/layout/radial5"/>
    <dgm:cxn modelId="{E6E45F05-ECED-4186-8433-DA61CE46C142}" type="presParOf" srcId="{9CAB48A3-0B38-48DD-B47B-239AEA492A6E}" destId="{8F6E53E3-82D7-4BD2-B6C7-B23B611ED622}" srcOrd="2" destOrd="0" presId="urn:microsoft.com/office/officeart/2005/8/layout/radial5"/>
    <dgm:cxn modelId="{9FF4646F-1C8A-4D8A-8702-E2CFB86FD301}" type="presParOf" srcId="{9CAB48A3-0B38-48DD-B47B-239AEA492A6E}" destId="{C1790C92-A544-43D9-BBB6-B351698CCC2F}" srcOrd="3" destOrd="0" presId="urn:microsoft.com/office/officeart/2005/8/layout/radial5"/>
    <dgm:cxn modelId="{9B05DD94-1515-4E68-AC82-3E60FAC9030D}" type="presParOf" srcId="{C1790C92-A544-43D9-BBB6-B351698CCC2F}" destId="{057C3A59-9D1D-48D8-B346-4167E822F014}" srcOrd="0" destOrd="0" presId="urn:microsoft.com/office/officeart/2005/8/layout/radial5"/>
    <dgm:cxn modelId="{A6321F83-49F6-4F97-A413-EEE4A51F4D7E}" type="presParOf" srcId="{9CAB48A3-0B38-48DD-B47B-239AEA492A6E}" destId="{E59DF8DA-C99D-4AE4-B753-986C24784114}" srcOrd="4" destOrd="0" presId="urn:microsoft.com/office/officeart/2005/8/layout/radial5"/>
    <dgm:cxn modelId="{4113066F-7D85-4739-81C4-745FD0776E8F}" type="presParOf" srcId="{9CAB48A3-0B38-48DD-B47B-239AEA492A6E}" destId="{CC65D361-2C39-4BB0-8C5F-C129EC118006}" srcOrd="5" destOrd="0" presId="urn:microsoft.com/office/officeart/2005/8/layout/radial5"/>
    <dgm:cxn modelId="{2DAAAC9C-69F7-4CAE-9F7D-88A35D7686E3}" type="presParOf" srcId="{CC65D361-2C39-4BB0-8C5F-C129EC118006}" destId="{32EB96A8-3EEF-4293-8BC7-E66953976181}" srcOrd="0" destOrd="0" presId="urn:microsoft.com/office/officeart/2005/8/layout/radial5"/>
    <dgm:cxn modelId="{8A9A0B32-6F5E-4233-856C-9742936AD5D9}" type="presParOf" srcId="{9CAB48A3-0B38-48DD-B47B-239AEA492A6E}" destId="{81370B61-AAE1-4168-8913-A915BAF5EDCD}" srcOrd="6" destOrd="0" presId="urn:microsoft.com/office/officeart/2005/8/layout/radial5"/>
    <dgm:cxn modelId="{1BAA47B6-140B-42FB-9664-6EADDFF2E411}" type="presParOf" srcId="{9CAB48A3-0B38-48DD-B47B-239AEA492A6E}" destId="{60A67C8A-C8EA-444F-AC2C-8A017DCA789E}" srcOrd="7" destOrd="0" presId="urn:microsoft.com/office/officeart/2005/8/layout/radial5"/>
    <dgm:cxn modelId="{FEAD8C52-CC76-4C5D-A89D-A031CD3777DD}" type="presParOf" srcId="{60A67C8A-C8EA-444F-AC2C-8A017DCA789E}" destId="{478A94C0-E4A3-49E1-A53D-6FFD2933B040}" srcOrd="0" destOrd="0" presId="urn:microsoft.com/office/officeart/2005/8/layout/radial5"/>
    <dgm:cxn modelId="{E57914F9-C6D8-4ACF-B1D4-3F7266B836BE}" type="presParOf" srcId="{9CAB48A3-0B38-48DD-B47B-239AEA492A6E}" destId="{AFA2F457-6CD4-4AE9-B082-02039745BA5C}" srcOrd="8" destOrd="0" presId="urn:microsoft.com/office/officeart/2005/8/layout/radial5"/>
    <dgm:cxn modelId="{3A46FBE3-4C3A-4945-B2E2-773435EA0E41}" type="presParOf" srcId="{9CAB48A3-0B38-48DD-B47B-239AEA492A6E}" destId="{E55C2354-0EF9-4843-9554-5246F7244252}" srcOrd="9" destOrd="0" presId="urn:microsoft.com/office/officeart/2005/8/layout/radial5"/>
    <dgm:cxn modelId="{1069E2C9-7B9D-41B9-9D1C-FB75C2F15A9A}" type="presParOf" srcId="{E55C2354-0EF9-4843-9554-5246F7244252}" destId="{FEF4A184-967A-48B0-80C5-C62F33742807}" srcOrd="0" destOrd="0" presId="urn:microsoft.com/office/officeart/2005/8/layout/radial5"/>
    <dgm:cxn modelId="{8F1E7385-161C-4FA6-BAA7-96F6E4006BBC}" type="presParOf" srcId="{9CAB48A3-0B38-48DD-B47B-239AEA492A6E}" destId="{37EEB6B6-EC70-42E2-873D-D753D2FEDE8D}" srcOrd="1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53B03-DA78-4C42-BA63-08FB42659C4B}">
      <dsp:nvSpPr>
        <dsp:cNvPr id="0" name=""/>
        <dsp:cNvSpPr/>
      </dsp:nvSpPr>
      <dsp:spPr>
        <a:xfrm>
          <a:off x="3239545" y="1938445"/>
          <a:ext cx="1291275" cy="1183172"/>
        </a:xfrm>
        <a:prstGeom prst="ellipse">
          <a:avLst/>
        </a:prstGeom>
        <a:noFill/>
        <a:ln w="57150">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br>
            <a:rPr lang="fr-CH" sz="2800" kern="1200" dirty="0"/>
          </a:br>
          <a:endParaRPr lang="fr-CH" sz="2800" kern="1200" dirty="0"/>
        </a:p>
      </dsp:txBody>
      <dsp:txXfrm>
        <a:off x="3428648" y="2111717"/>
        <a:ext cx="913069" cy="836628"/>
      </dsp:txXfrm>
    </dsp:sp>
    <dsp:sp modelId="{31F3DF9A-9786-4641-AADC-250680C7F262}">
      <dsp:nvSpPr>
        <dsp:cNvPr id="0" name=""/>
        <dsp:cNvSpPr/>
      </dsp:nvSpPr>
      <dsp:spPr>
        <a:xfrm rot="15401157">
          <a:off x="3514225" y="1463976"/>
          <a:ext cx="329431" cy="484788"/>
        </a:xfrm>
        <a:prstGeom prst="rightArrow">
          <a:avLst>
            <a:gd name="adj1" fmla="val 60000"/>
            <a:gd name="adj2" fmla="val 50000"/>
          </a:avLst>
        </a:prstGeom>
        <a:solidFill>
          <a:srgbClr val="FF000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CH" sz="2100" kern="1200"/>
        </a:p>
      </dsp:txBody>
      <dsp:txXfrm rot="10800000">
        <a:off x="3575019" y="1609020"/>
        <a:ext cx="230602" cy="290872"/>
      </dsp:txXfrm>
    </dsp:sp>
    <dsp:sp modelId="{8F6E53E3-82D7-4BD2-B6C7-B23B611ED622}">
      <dsp:nvSpPr>
        <dsp:cNvPr id="0" name=""/>
        <dsp:cNvSpPr/>
      </dsp:nvSpPr>
      <dsp:spPr>
        <a:xfrm>
          <a:off x="2366946" y="43155"/>
          <a:ext cx="2169558" cy="1310455"/>
        </a:xfrm>
        <a:prstGeom prst="ellipse">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Management</a:t>
          </a:r>
        </a:p>
        <a:p>
          <a:pPr marL="0" lvl="0" indent="0" algn="ctr" defTabSz="622300">
            <a:lnSpc>
              <a:spcPct val="90000"/>
            </a:lnSpc>
            <a:spcBef>
              <a:spcPct val="0"/>
            </a:spcBef>
            <a:spcAft>
              <a:spcPct val="35000"/>
            </a:spcAft>
            <a:buNone/>
          </a:pPr>
          <a:r>
            <a:rPr lang="fr-CH" sz="1000" kern="1200" dirty="0"/>
            <a:t>Interdisciplinarité: facilitateur</a:t>
          </a:r>
        </a:p>
      </dsp:txBody>
      <dsp:txXfrm>
        <a:off x="2684670" y="235067"/>
        <a:ext cx="1534110" cy="926631"/>
      </dsp:txXfrm>
    </dsp:sp>
    <dsp:sp modelId="{C1790C92-A544-43D9-BBB6-B351698CCC2F}">
      <dsp:nvSpPr>
        <dsp:cNvPr id="0" name=""/>
        <dsp:cNvSpPr/>
      </dsp:nvSpPr>
      <dsp:spPr>
        <a:xfrm rot="20399742">
          <a:off x="4629783" y="1943430"/>
          <a:ext cx="401760" cy="48478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CH" sz="2100" kern="1200"/>
        </a:p>
      </dsp:txBody>
      <dsp:txXfrm>
        <a:off x="4633419" y="2061004"/>
        <a:ext cx="281232" cy="290872"/>
      </dsp:txXfrm>
    </dsp:sp>
    <dsp:sp modelId="{E59DF8DA-C99D-4AE4-B753-986C24784114}">
      <dsp:nvSpPr>
        <dsp:cNvPr id="0" name=""/>
        <dsp:cNvSpPr/>
      </dsp:nvSpPr>
      <dsp:spPr>
        <a:xfrm>
          <a:off x="5040567" y="979258"/>
          <a:ext cx="2292096" cy="1425849"/>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Partenaire </a:t>
          </a:r>
          <a:br>
            <a:rPr lang="fr-CH" sz="1400" b="1" kern="1200" dirty="0"/>
          </a:br>
          <a:r>
            <a:rPr lang="fr-CH" sz="1400" b="1" kern="1200" dirty="0"/>
            <a:t>Essentiel</a:t>
          </a:r>
          <a:endParaRPr lang="fr-CH" sz="900" kern="1200" dirty="0"/>
        </a:p>
        <a:p>
          <a:pPr marL="0" lvl="0" indent="0" algn="ctr" defTabSz="622300">
            <a:lnSpc>
              <a:spcPct val="90000"/>
            </a:lnSpc>
            <a:spcBef>
              <a:spcPct val="0"/>
            </a:spcBef>
            <a:spcAft>
              <a:spcPct val="35000"/>
            </a:spcAft>
            <a:buNone/>
          </a:pPr>
          <a:r>
            <a:rPr lang="fr-CH" sz="1000" kern="1200" dirty="0"/>
            <a:t>Médecin</a:t>
          </a:r>
        </a:p>
        <a:p>
          <a:pPr marL="0" lvl="0" indent="0" algn="ctr" defTabSz="622300">
            <a:lnSpc>
              <a:spcPct val="90000"/>
            </a:lnSpc>
            <a:spcBef>
              <a:spcPct val="0"/>
            </a:spcBef>
            <a:spcAft>
              <a:spcPct val="35000"/>
            </a:spcAft>
            <a:buNone/>
          </a:pPr>
          <a:endParaRPr lang="fr-CH" sz="900" kern="1200" dirty="0"/>
        </a:p>
      </dsp:txBody>
      <dsp:txXfrm>
        <a:off x="5376237" y="1188069"/>
        <a:ext cx="1620756" cy="1008227"/>
      </dsp:txXfrm>
    </dsp:sp>
    <dsp:sp modelId="{CC65D361-2C39-4BB0-8C5F-C129EC118006}">
      <dsp:nvSpPr>
        <dsp:cNvPr id="0" name=""/>
        <dsp:cNvSpPr/>
      </dsp:nvSpPr>
      <dsp:spPr>
        <a:xfrm rot="2594990">
          <a:off x="4396936" y="2942068"/>
          <a:ext cx="367863" cy="484788"/>
        </a:xfrm>
        <a:prstGeom prst="rightArrow">
          <a:avLst>
            <a:gd name="adj1" fmla="val 60000"/>
            <a:gd name="adj2" fmla="val 50000"/>
          </a:avLst>
        </a:prstGeom>
        <a:solidFill>
          <a:srgbClr val="00B05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CH" sz="2100" kern="1200"/>
        </a:p>
      </dsp:txBody>
      <dsp:txXfrm>
        <a:off x="4411924" y="3001218"/>
        <a:ext cx="257504" cy="290872"/>
      </dsp:txXfrm>
    </dsp:sp>
    <dsp:sp modelId="{81370B61-AAE1-4168-8913-A915BAF5EDCD}">
      <dsp:nvSpPr>
        <dsp:cNvPr id="0" name=""/>
        <dsp:cNvSpPr/>
      </dsp:nvSpPr>
      <dsp:spPr>
        <a:xfrm>
          <a:off x="4273165" y="3283526"/>
          <a:ext cx="2605840" cy="1674275"/>
        </a:xfrm>
        <a:prstGeom prst="ellipse">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Accompagnement </a:t>
          </a:r>
        </a:p>
        <a:p>
          <a:pPr marL="0" lvl="0" indent="0" algn="ctr" defTabSz="622300">
            <a:lnSpc>
              <a:spcPct val="90000"/>
            </a:lnSpc>
            <a:spcBef>
              <a:spcPct val="0"/>
            </a:spcBef>
            <a:spcAft>
              <a:spcPct val="35000"/>
            </a:spcAft>
            <a:buNone/>
          </a:pPr>
          <a:r>
            <a:rPr lang="fr-CH" sz="1000" kern="1200" dirty="0"/>
            <a:t>Vision ou le résident est acteur</a:t>
          </a:r>
        </a:p>
        <a:p>
          <a:pPr marL="0" lvl="0" indent="0" algn="ctr" defTabSz="622300">
            <a:lnSpc>
              <a:spcPct val="90000"/>
            </a:lnSpc>
            <a:spcBef>
              <a:spcPct val="0"/>
            </a:spcBef>
            <a:spcAft>
              <a:spcPct val="35000"/>
            </a:spcAft>
            <a:buNone/>
          </a:pPr>
          <a:r>
            <a:rPr lang="fr-CH" sz="1000" kern="1200" dirty="0"/>
            <a:t>Concept: Montessori, </a:t>
          </a:r>
          <a:r>
            <a:rPr lang="fr-CH" sz="1000" kern="1200" dirty="0" err="1"/>
            <a:t>Humanitude</a:t>
          </a:r>
          <a:r>
            <a:rPr lang="fr-CH" sz="1000" kern="1200" dirty="0"/>
            <a:t>, Huiles essentielles,  gestion des risques</a:t>
          </a:r>
        </a:p>
      </dsp:txBody>
      <dsp:txXfrm>
        <a:off x="4654781" y="3528718"/>
        <a:ext cx="1842608" cy="1183891"/>
      </dsp:txXfrm>
    </dsp:sp>
    <dsp:sp modelId="{60A67C8A-C8EA-444F-AC2C-8A017DCA789E}">
      <dsp:nvSpPr>
        <dsp:cNvPr id="0" name=""/>
        <dsp:cNvSpPr/>
      </dsp:nvSpPr>
      <dsp:spPr>
        <a:xfrm rot="8265702">
          <a:off x="2834592" y="3009961"/>
          <a:ext cx="444556" cy="484788"/>
        </a:xfrm>
        <a:prstGeom prst="rightArrow">
          <a:avLst>
            <a:gd name="adj1" fmla="val 60000"/>
            <a:gd name="adj2" fmla="val 50000"/>
          </a:avLst>
        </a:prstGeom>
        <a:solidFill>
          <a:schemeClr val="accent2">
            <a:lumMod val="7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CH" sz="2100" kern="1200"/>
        </a:p>
      </dsp:txBody>
      <dsp:txXfrm rot="10800000">
        <a:off x="2950645" y="3062093"/>
        <a:ext cx="311189" cy="290872"/>
      </dsp:txXfrm>
    </dsp:sp>
    <dsp:sp modelId="{AFA2F457-6CD4-4AE9-B082-02039745BA5C}">
      <dsp:nvSpPr>
        <dsp:cNvPr id="0" name=""/>
        <dsp:cNvSpPr/>
      </dsp:nvSpPr>
      <dsp:spPr>
        <a:xfrm>
          <a:off x="936106" y="3355526"/>
          <a:ext cx="2343954" cy="1576091"/>
        </a:xfrm>
        <a:prstGeom prst="ellipse">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solidFill>
                <a:prstClr val="white"/>
              </a:solidFill>
              <a:latin typeface="Cambria"/>
              <a:ea typeface="+mn-ea"/>
              <a:cs typeface="+mn-cs"/>
            </a:rPr>
            <a:t>Ligne Institutionnelle</a:t>
          </a:r>
        </a:p>
        <a:p>
          <a:pPr marL="0" lvl="0" algn="ctr" defTabSz="622300">
            <a:lnSpc>
              <a:spcPct val="90000"/>
            </a:lnSpc>
            <a:spcBef>
              <a:spcPct val="0"/>
            </a:spcBef>
            <a:spcAft>
              <a:spcPct val="35000"/>
            </a:spcAft>
            <a:buNone/>
          </a:pPr>
          <a:r>
            <a:rPr lang="fr-CH" sz="1000" kern="1200" dirty="0"/>
            <a:t>Politique RH: Tous les collaborateurs sont impliqués.</a:t>
          </a:r>
        </a:p>
        <a:p>
          <a:pPr marL="0" lvl="0" algn="ctr" defTabSz="622300">
            <a:lnSpc>
              <a:spcPct val="90000"/>
            </a:lnSpc>
            <a:spcBef>
              <a:spcPct val="0"/>
            </a:spcBef>
            <a:spcAft>
              <a:spcPct val="35000"/>
            </a:spcAft>
            <a:buNone/>
          </a:pPr>
          <a:r>
            <a:rPr lang="fr-CH" sz="1000" kern="1200" dirty="0"/>
            <a:t>Accompagner changement de paradigme: risques</a:t>
          </a:r>
        </a:p>
      </dsp:txBody>
      <dsp:txXfrm>
        <a:off x="1279370" y="3586339"/>
        <a:ext cx="1657426" cy="1114465"/>
      </dsp:txXfrm>
    </dsp:sp>
    <dsp:sp modelId="{E55C2354-0EF9-4843-9554-5246F7244252}">
      <dsp:nvSpPr>
        <dsp:cNvPr id="0" name=""/>
        <dsp:cNvSpPr/>
      </dsp:nvSpPr>
      <dsp:spPr>
        <a:xfrm rot="11091427">
          <a:off x="2684119" y="2202373"/>
          <a:ext cx="395368" cy="484788"/>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CH" sz="2100" kern="1200"/>
        </a:p>
      </dsp:txBody>
      <dsp:txXfrm rot="10800000">
        <a:off x="2802516" y="2304352"/>
        <a:ext cx="276758" cy="290872"/>
      </dsp:txXfrm>
    </dsp:sp>
    <dsp:sp modelId="{37EEB6B6-EC70-42E2-873D-D753D2FEDE8D}">
      <dsp:nvSpPr>
        <dsp:cNvPr id="0" name=""/>
        <dsp:cNvSpPr/>
      </dsp:nvSpPr>
      <dsp:spPr>
        <a:xfrm>
          <a:off x="94364" y="1565108"/>
          <a:ext cx="2415931" cy="1490882"/>
        </a:xfrm>
        <a:prstGeom prst="ellipse">
          <a:avLst/>
        </a:prstGeom>
        <a:solidFill>
          <a:srgbClr val="BD87C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Moyens financiers</a:t>
          </a:r>
        </a:p>
        <a:p>
          <a:pPr marL="0" lvl="0" indent="0" algn="ctr" defTabSz="622300">
            <a:lnSpc>
              <a:spcPct val="90000"/>
            </a:lnSpc>
            <a:spcBef>
              <a:spcPct val="0"/>
            </a:spcBef>
            <a:spcAft>
              <a:spcPct val="35000"/>
            </a:spcAft>
            <a:buNone/>
          </a:pPr>
          <a:r>
            <a:rPr lang="fr-CH" sz="1000" kern="1200" dirty="0"/>
            <a:t>Budget rêve: peu de moyens financiers</a:t>
          </a:r>
        </a:p>
        <a:p>
          <a:pPr marL="0" lvl="0" indent="0" algn="ctr" defTabSz="622300">
            <a:lnSpc>
              <a:spcPct val="90000"/>
            </a:lnSpc>
            <a:spcBef>
              <a:spcPct val="0"/>
            </a:spcBef>
            <a:spcAft>
              <a:spcPct val="35000"/>
            </a:spcAft>
            <a:buNone/>
          </a:pPr>
          <a:r>
            <a:rPr lang="fr-CH" sz="1000" kern="1200" dirty="0"/>
            <a:t>50.- par l’institution.</a:t>
          </a:r>
        </a:p>
      </dsp:txBody>
      <dsp:txXfrm>
        <a:off x="448169" y="1783443"/>
        <a:ext cx="1708321" cy="105421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9433D91-E0A6-4CDD-B61F-C4CAF356C040}" type="datetime1">
              <a:rPr lang="fr-FR" smtClean="0"/>
              <a:t>31/10/2023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fr-FR" smtClean="0"/>
              <a:pPr algn="r" rtl="0"/>
              <a:t>‹N°›</a:t>
            </a:fld>
            <a:endParaRPr lang="fr-F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FD1D54F-9EAF-4CC1-B3D9-2A9EE3489D08}" type="datetime1">
              <a:rPr lang="fr-FR" smtClean="0"/>
              <a:pPr/>
              <a:t>31/10/2023</a:t>
            </a:fld>
            <a:endParaRPr lang="fr-FR" dirty="0"/>
          </a:p>
        </p:txBody>
      </p:sp>
      <p:sp>
        <p:nvSpPr>
          <p:cNvPr id="4" name="Espace réservé d’image de diapositiv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fr-FR" smtClean="0"/>
              <a:pPr algn="r"/>
              <a:t>‹N°›</a:t>
            </a:fld>
            <a:endParaRPr lang="fr-F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1</a:t>
            </a:fld>
            <a:endParaRPr lang="fr-FR" dirty="0"/>
          </a:p>
        </p:txBody>
      </p:sp>
    </p:spTree>
    <p:extLst>
      <p:ext uri="{BB962C8B-B14F-4D97-AF65-F5344CB8AC3E}">
        <p14:creationId xmlns:p14="http://schemas.microsoft.com/office/powerpoint/2010/main" val="287568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2</a:t>
            </a:fld>
            <a:endParaRPr lang="fr-FR" dirty="0"/>
          </a:p>
        </p:txBody>
      </p:sp>
    </p:spTree>
    <p:extLst>
      <p:ext uri="{BB962C8B-B14F-4D97-AF65-F5344CB8AC3E}">
        <p14:creationId xmlns:p14="http://schemas.microsoft.com/office/powerpoint/2010/main" val="67419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3</a:t>
            </a:fld>
            <a:endParaRPr lang="fr-FR" dirty="0"/>
          </a:p>
        </p:txBody>
      </p:sp>
    </p:spTree>
    <p:extLst>
      <p:ext uri="{BB962C8B-B14F-4D97-AF65-F5344CB8AC3E}">
        <p14:creationId xmlns:p14="http://schemas.microsoft.com/office/powerpoint/2010/main" val="53332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4</a:t>
            </a:fld>
            <a:endParaRPr lang="fr-FR" dirty="0"/>
          </a:p>
        </p:txBody>
      </p:sp>
    </p:spTree>
    <p:extLst>
      <p:ext uri="{BB962C8B-B14F-4D97-AF65-F5344CB8AC3E}">
        <p14:creationId xmlns:p14="http://schemas.microsoft.com/office/powerpoint/2010/main" val="281184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5</a:t>
            </a:fld>
            <a:endParaRPr lang="fr-FR" dirty="0"/>
          </a:p>
        </p:txBody>
      </p:sp>
    </p:spTree>
    <p:extLst>
      <p:ext uri="{BB962C8B-B14F-4D97-AF65-F5344CB8AC3E}">
        <p14:creationId xmlns:p14="http://schemas.microsoft.com/office/powerpoint/2010/main" val="129418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6</a:t>
            </a:fld>
            <a:endParaRPr lang="fr-FR" dirty="0"/>
          </a:p>
        </p:txBody>
      </p:sp>
    </p:spTree>
    <p:extLst>
      <p:ext uri="{BB962C8B-B14F-4D97-AF65-F5344CB8AC3E}">
        <p14:creationId xmlns:p14="http://schemas.microsoft.com/office/powerpoint/2010/main" val="337150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7</a:t>
            </a:fld>
            <a:endParaRPr lang="fr-FR" dirty="0"/>
          </a:p>
        </p:txBody>
      </p:sp>
    </p:spTree>
    <p:extLst>
      <p:ext uri="{BB962C8B-B14F-4D97-AF65-F5344CB8AC3E}">
        <p14:creationId xmlns:p14="http://schemas.microsoft.com/office/powerpoint/2010/main" val="184694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E11EC53-F507-411E-9ADC-FBCFECE09D3D}" type="slidenum">
              <a:rPr lang="fr-FR" smtClean="0"/>
              <a:pPr algn="r"/>
              <a:t>8</a:t>
            </a:fld>
            <a:endParaRPr lang="fr-FR" dirty="0"/>
          </a:p>
        </p:txBody>
      </p:sp>
    </p:spTree>
    <p:extLst>
      <p:ext uri="{BB962C8B-B14F-4D97-AF65-F5344CB8AC3E}">
        <p14:creationId xmlns:p14="http://schemas.microsoft.com/office/powerpoint/2010/main" val="18640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riangle isocè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fr-FR" sz="3200" dirty="0">
              <a:solidFill>
                <a:schemeClr val="tx2"/>
              </a:solidFill>
            </a:endParaRPr>
          </a:p>
        </p:txBody>
      </p:sp>
      <p:sp>
        <p:nvSpPr>
          <p:cNvPr id="2" name="Titre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fr-FR"/>
              <a:t>Modifiez le style du titre</a:t>
            </a:r>
            <a:endParaRPr lang="fr-FR" dirty="0"/>
          </a:p>
        </p:txBody>
      </p:sp>
      <p:sp>
        <p:nvSpPr>
          <p:cNvPr id="3" name="Sous-titre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a:t>Modifiez le style des sous-titres du masque</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de remplacement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fr-FR"/>
              <a:t>Modifiez le style du titre</a:t>
            </a:r>
            <a:endParaRPr lang="fr-FR" dirty="0"/>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3" name="Espace réservé d’image 2" descr="Espace réservé vide pour ajouter une image. Cliquez sur l’espace réservé et sélectionnez l’image à ajouter.&#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a:t>Cliquez pour modifier les styles du texte du masque</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BBE9EC9F-DEAF-42F5-89FE-CD4F0E5B695C}" type="datetime1">
              <a:rPr lang="fr-FR" smtClean="0"/>
              <a:pPr/>
              <a:t>31/10/2023</a:t>
            </a:fld>
            <a:endParaRPr lang="fr-FR" dirty="0"/>
          </a:p>
        </p:txBody>
      </p:sp>
      <p:sp>
        <p:nvSpPr>
          <p:cNvPr id="6" name="Espace réservé du numéro de diapositive 5"/>
          <p:cNvSpPr>
            <a:spLocks noGrp="1"/>
          </p:cNvSpPr>
          <p:nvPr>
            <p:ph type="sldNum" sz="quarter" idx="12"/>
          </p:nvPr>
        </p:nvSpPr>
        <p:spPr/>
        <p:txBody>
          <a:bodyPr rtlCol="0"/>
          <a:lstStyle/>
          <a:p>
            <a:pPr algn="r"/>
            <a:fld id="{E5FD5434-F838-4DD4-A17B-1CB1A1850DF4}" type="slidenum">
              <a:rPr lang="fr-FR" smtClean="0"/>
              <a:pPr algn="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040043" y="482599"/>
            <a:ext cx="1843982" cy="5791201"/>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48428CBE-5355-408A-9B43-BA991934F922}" type="datetime1">
              <a:rPr lang="fr-FR" smtClean="0"/>
              <a:pPr/>
              <a:t>31/10/2023</a:t>
            </a:fld>
            <a:endParaRPr lang="fr-FR" dirty="0"/>
          </a:p>
        </p:txBody>
      </p:sp>
      <p:sp>
        <p:nvSpPr>
          <p:cNvPr id="6" name="Espace réservé du numéro de diapositive 5"/>
          <p:cNvSpPr>
            <a:spLocks noGrp="1"/>
          </p:cNvSpPr>
          <p:nvPr>
            <p:ph type="sldNum" sz="quarter" idx="12"/>
          </p:nvPr>
        </p:nvSpPr>
        <p:spPr/>
        <p:txBody>
          <a:bodyPr rtlCol="0"/>
          <a:lstStyle/>
          <a:p>
            <a:pPr algn="r"/>
            <a:fld id="{E5FD5434-F838-4DD4-A17B-1CB1A1850DF4}" type="slidenum">
              <a:rPr lang="fr-FR" smtClean="0"/>
              <a:pPr algn="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8D2A8359-72A4-439C-A050-BA532398EDC7}" type="datetime1">
              <a:rPr lang="fr-FR" smtClean="0"/>
              <a:pPr/>
              <a:t>31/10/2023</a:t>
            </a:fld>
            <a:endParaRPr lang="fr-FR" dirty="0"/>
          </a:p>
        </p:txBody>
      </p:sp>
      <p:sp>
        <p:nvSpPr>
          <p:cNvPr id="6" name="Espace réservé du numéro de diapositive 5"/>
          <p:cNvSpPr>
            <a:spLocks noGrp="1"/>
          </p:cNvSpPr>
          <p:nvPr>
            <p:ph type="sldNum" sz="quarter" idx="12"/>
          </p:nvPr>
        </p:nvSpPr>
        <p:spPr/>
        <p:txBody>
          <a:bodyPr rtlCol="0"/>
          <a:lstStyle/>
          <a:p>
            <a:pPr algn="r"/>
            <a:fld id="{E5FD5434-F838-4DD4-A17B-1CB1A1850DF4}" type="slidenum">
              <a:rPr lang="fr-FR" smtClean="0"/>
              <a:pPr algn="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11" name="Triangle isocè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2" name="Titre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fr-FR"/>
              <a:t>Modifiez le style du titre</a:t>
            </a:r>
            <a:endParaRPr lang="fr-FR" dirty="0"/>
          </a:p>
        </p:txBody>
      </p:sp>
      <p:sp>
        <p:nvSpPr>
          <p:cNvPr id="3" name="Espace réservé du texte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a:t>Cliquez pour modifier les styles du texte du masque</a:t>
            </a:r>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F74744EF-F96B-4325-8C3B-495CC37EDE4D}" type="datetime1">
              <a:rPr lang="fr-FR" smtClean="0"/>
              <a:pPr/>
              <a:t>31/10/2023</a:t>
            </a:fld>
            <a:endParaRPr lang="fr-FR" dirty="0"/>
          </a:p>
        </p:txBody>
      </p:sp>
      <p:sp>
        <p:nvSpPr>
          <p:cNvPr id="6" name="Espace réservé du numéro de diapositive 5"/>
          <p:cNvSpPr>
            <a:spLocks noGrp="1"/>
          </p:cNvSpPr>
          <p:nvPr>
            <p:ph type="sldNum" sz="quarter" idx="12"/>
          </p:nvPr>
        </p:nvSpPr>
        <p:spPr/>
        <p:txBody>
          <a:bodyPr rtlCol="0"/>
          <a:lstStyle/>
          <a:p>
            <a:pPr algn="r"/>
            <a:fld id="{E5FD5434-F838-4DD4-A17B-1CB1A1850DF4}" type="slidenum">
              <a:rPr lang="fr-FR" smtClean="0"/>
              <a:pPr algn="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sp>
        <p:nvSpPr>
          <p:cNvPr id="3" name="Espace réservé du contenu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B8569B96-3F7C-4E10-B739-A891F8B8A2AD}" type="datetime1">
              <a:rPr lang="fr-FR" smtClean="0"/>
              <a:pPr/>
              <a:t>31/10/2023</a:t>
            </a:fld>
            <a:endParaRPr lang="fr-FR" dirty="0"/>
          </a:p>
        </p:txBody>
      </p:sp>
      <p:sp>
        <p:nvSpPr>
          <p:cNvPr id="7" name="Espace réservé du numéro de diapositive 6"/>
          <p:cNvSpPr>
            <a:spLocks noGrp="1"/>
          </p:cNvSpPr>
          <p:nvPr>
            <p:ph type="sldNum" sz="quarter" idx="12"/>
          </p:nvPr>
        </p:nvSpPr>
        <p:spPr/>
        <p:txBody>
          <a:bodyPr rtlCol="0"/>
          <a:lstStyle/>
          <a:p>
            <a:pPr algn="r"/>
            <a:fld id="{E5FD5434-F838-4DD4-A17B-1CB1A1850DF4}" type="slidenum">
              <a:rPr lang="fr-FR" smtClean="0"/>
              <a:pPr algn="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a:t>Cliquez pour modifier les styles du texte du masque</a:t>
            </a:r>
          </a:p>
        </p:txBody>
      </p:sp>
      <p:sp>
        <p:nvSpPr>
          <p:cNvPr id="4" name="Espace réservé du contenu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7" name="Espace réservé de la date 6"/>
          <p:cNvSpPr>
            <a:spLocks noGrp="1"/>
          </p:cNvSpPr>
          <p:nvPr>
            <p:ph type="dt" sz="half" idx="10"/>
          </p:nvPr>
        </p:nvSpPr>
        <p:spPr/>
        <p:txBody>
          <a:bodyPr rtlCol="0"/>
          <a:lstStyle>
            <a:lvl1pPr>
              <a:defRPr/>
            </a:lvl1pPr>
          </a:lstStyle>
          <a:p>
            <a:fld id="{CB8B3D1D-871D-422C-9CF0-3F2547607540}" type="datetime1">
              <a:rPr lang="fr-FR" smtClean="0"/>
              <a:pPr/>
              <a:t>31/10/2023</a:t>
            </a:fld>
            <a:endParaRPr lang="fr-FR" dirty="0"/>
          </a:p>
        </p:txBody>
      </p:sp>
      <p:sp>
        <p:nvSpPr>
          <p:cNvPr id="9" name="Espace réservé du numéro de diapositive 8"/>
          <p:cNvSpPr>
            <a:spLocks noGrp="1"/>
          </p:cNvSpPr>
          <p:nvPr>
            <p:ph type="sldNum" sz="quarter" idx="12"/>
          </p:nvPr>
        </p:nvSpPr>
        <p:spPr/>
        <p:txBody>
          <a:bodyPr rtlCol="0"/>
          <a:lstStyle/>
          <a:p>
            <a:pPr algn="r"/>
            <a:fld id="{E5FD5434-F838-4DD4-A17B-1CB1A1850DF4}" type="slidenum">
              <a:rPr lang="fr-FR" smtClean="0"/>
              <a:pPr algn="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3" name="Espace réservé de la date 2"/>
          <p:cNvSpPr>
            <a:spLocks noGrp="1"/>
          </p:cNvSpPr>
          <p:nvPr>
            <p:ph type="dt" sz="half" idx="10"/>
          </p:nvPr>
        </p:nvSpPr>
        <p:spPr/>
        <p:txBody>
          <a:bodyPr rtlCol="0"/>
          <a:lstStyle>
            <a:lvl1pPr>
              <a:defRPr/>
            </a:lvl1pPr>
          </a:lstStyle>
          <a:p>
            <a:fld id="{82EC32B1-5CEF-41F2-870B-58C67ACE230B}" type="datetime1">
              <a:rPr lang="fr-FR" smtClean="0"/>
              <a:pPr/>
              <a:t>31/10/2023</a:t>
            </a:fld>
            <a:endParaRPr lang="fr-FR" dirty="0"/>
          </a:p>
        </p:txBody>
      </p:sp>
      <p:sp>
        <p:nvSpPr>
          <p:cNvPr id="5" name="Espace réservé du numéro de diapositive 4"/>
          <p:cNvSpPr>
            <a:spLocks noGrp="1"/>
          </p:cNvSpPr>
          <p:nvPr>
            <p:ph type="sldNum" sz="quarter" idx="12"/>
          </p:nvPr>
        </p:nvSpPr>
        <p:spPr/>
        <p:txBody>
          <a:bodyPr rtlCol="0"/>
          <a:lstStyle/>
          <a:p>
            <a:pPr algn="r"/>
            <a:fld id="{E5FD5434-F838-4DD4-A17B-1CB1A1850DF4}" type="slidenum">
              <a:rPr lang="fr-FR" smtClean="0"/>
              <a:pPr algn="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fr-FR"/>
              <a:t>Modifiez le style du titre</a:t>
            </a:r>
            <a:endParaRPr lang="fr-FR" dirty="0"/>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3" name="Espace réservé du contenu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riangle isocè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2" name="Titre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fr-FR"/>
              <a:t>Modifiez le style du titre</a:t>
            </a:r>
            <a:endParaRPr lang="fr-FR" dirty="0"/>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3" name="Espace réservé d’image 2" descr="Espace réservé vide pour ajouter une image. Cliquez sur l’espace réservé et sélectionnez l’image à ajouter.&#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fr-FR" dirty="0"/>
              <a:t>Modifiez le style du titre</a:t>
            </a:r>
          </a:p>
        </p:txBody>
      </p:sp>
      <p:sp>
        <p:nvSpPr>
          <p:cNvPr id="3" name="Espace réservé du texte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fr-FR" dirty="0"/>
          </a:p>
        </p:txBody>
      </p:sp>
      <p:sp>
        <p:nvSpPr>
          <p:cNvPr id="4" name="Espace réservé de la date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0E2B6AB0-63B6-42C4-A67C-E540C3CC7673}" type="datetime1">
              <a:rPr lang="fr-FR" smtClean="0"/>
              <a:pPr/>
              <a:t>31/10/2023</a:t>
            </a:fld>
            <a:endParaRPr lang="fr-FR" dirty="0"/>
          </a:p>
        </p:txBody>
      </p:sp>
      <p:sp>
        <p:nvSpPr>
          <p:cNvPr id="6" name="Espace réservé du numéro de diapositive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algn="r"/>
            <a:fld id="{E5FD5434-F838-4DD4-A17B-1CB1A1850DF4}" type="slidenum">
              <a:rPr lang="fr-FR" smtClean="0"/>
              <a:pPr algn="r"/>
              <a:t>‹N°›</a:t>
            </a:fld>
            <a:endParaRPr lang="fr-FR"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youtube.com/watch?v=iMZB7ljNGR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4412" y="3789040"/>
            <a:ext cx="5976663" cy="1727200"/>
          </a:xfrm>
        </p:spPr>
        <p:txBody>
          <a:bodyPr rtlCol="0" anchor="b">
            <a:noAutofit/>
          </a:bodyPr>
          <a:lstStyle/>
          <a:p>
            <a:pPr algn="ctr" rtl="0"/>
            <a:r>
              <a:rPr lang="fr-FR" sz="4400" dirty="0"/>
              <a:t>Du projet d’ accompagnement</a:t>
            </a:r>
            <a:br>
              <a:rPr lang="fr-FR" sz="4400" dirty="0"/>
            </a:br>
            <a:r>
              <a:rPr lang="fr-FR" sz="4400" dirty="0"/>
              <a:t>à </a:t>
            </a:r>
            <a:br>
              <a:rPr lang="fr-FR" sz="4400" dirty="0"/>
            </a:br>
            <a:r>
              <a:rPr lang="fr-FR" sz="4400" dirty="0"/>
              <a:t>l’ accompagnement </a:t>
            </a:r>
            <a:br>
              <a:rPr lang="fr-FR" sz="4400" dirty="0"/>
            </a:br>
            <a:r>
              <a:rPr lang="fr-FR" sz="4400" dirty="0"/>
              <a:t>du projet </a:t>
            </a:r>
            <a:br>
              <a:rPr lang="fr-FR" sz="4400" dirty="0"/>
            </a:br>
            <a:r>
              <a:rPr lang="fr-FR" sz="4400" dirty="0"/>
              <a:t>En Passant par</a:t>
            </a:r>
            <a:br>
              <a:rPr lang="fr-FR" sz="4400" dirty="0"/>
            </a:br>
            <a:r>
              <a:rPr lang="fr-FR" sz="4400" dirty="0"/>
              <a:t> le Rêve </a:t>
            </a:r>
            <a:br>
              <a:rPr lang="fr-FR" sz="4400" dirty="0"/>
            </a:br>
            <a:endParaRPr lang="fr-FR" sz="4400" dirty="0"/>
          </a:p>
        </p:txBody>
      </p:sp>
      <p:pic>
        <p:nvPicPr>
          <p:cNvPr id="4" name="Image 3" descr="\\ems-fbs\Folders\Dynamiques\1000-1_Conduite_Fondation\1030_Communication\Photos\!_Archives\Bâtiments\MBT.jpg">
            <a:extLst>
              <a:ext uri="{FF2B5EF4-FFF2-40B4-BE49-F238E27FC236}">
                <a16:creationId xmlns:a16="http://schemas.microsoft.com/office/drawing/2014/main" id="{97C8DD7C-1508-076C-7B48-2E20661871FF}"/>
              </a:ext>
            </a:extLst>
          </p:cNvPr>
          <p:cNvPicPr/>
          <p:nvPr/>
        </p:nvPicPr>
        <p:blipFill rotWithShape="1">
          <a:blip r:embed="rId3">
            <a:extLst>
              <a:ext uri="{28A0092B-C50C-407E-A947-70E740481C1C}">
                <a14:useLocalDpi xmlns:a14="http://schemas.microsoft.com/office/drawing/2010/main" val="0"/>
              </a:ext>
            </a:extLst>
          </a:blip>
          <a:srcRect l="10992" r="22534" b="1"/>
          <a:stretch/>
        </p:blipFill>
        <p:spPr bwMode="auto">
          <a:xfrm>
            <a:off x="507869" y="482601"/>
            <a:ext cx="5077859" cy="5862706"/>
          </a:xfrm>
          <a:prstGeom prst="rect">
            <a:avLst/>
          </a:prstGeom>
          <a:noFill/>
          <a:ln w="9525">
            <a:noFill/>
            <a:miter lim="800000"/>
          </a:ln>
          <a:effectLst/>
        </p:spPr>
      </p:pic>
      <p:sp>
        <p:nvSpPr>
          <p:cNvPr id="2" name="Sous-titre 1"/>
          <p:cNvSpPr>
            <a:spLocks noGrp="1"/>
          </p:cNvSpPr>
          <p:nvPr>
            <p:ph type="body" sz="half" idx="2"/>
          </p:nvPr>
        </p:nvSpPr>
        <p:spPr>
          <a:xfrm>
            <a:off x="7837130" y="5229200"/>
            <a:ext cx="2304256" cy="1080120"/>
          </a:xfrm>
        </p:spPr>
        <p:txBody>
          <a:bodyPr rtlCol="0">
            <a:normAutofit/>
          </a:bodyPr>
          <a:lstStyle/>
          <a:p>
            <a:pPr algn="ctr" rtl="0"/>
            <a:r>
              <a:rPr lang="fr-FR" dirty="0"/>
              <a:t>Anick Chevalley</a:t>
            </a:r>
          </a:p>
          <a:p>
            <a:pPr algn="ctr" rtl="0"/>
            <a:r>
              <a:rPr lang="fr-FR" dirty="0"/>
              <a:t>Soares Marisa</a:t>
            </a:r>
          </a:p>
        </p:txBody>
      </p:sp>
      <p:sp>
        <p:nvSpPr>
          <p:cNvPr id="5" name="Étoile : 5 branches 4">
            <a:extLst>
              <a:ext uri="{FF2B5EF4-FFF2-40B4-BE49-F238E27FC236}">
                <a16:creationId xmlns:a16="http://schemas.microsoft.com/office/drawing/2014/main" id="{7BE30439-7053-EFC7-BC93-956970C6C126}"/>
              </a:ext>
            </a:extLst>
          </p:cNvPr>
          <p:cNvSpPr/>
          <p:nvPr/>
        </p:nvSpPr>
        <p:spPr>
          <a:xfrm>
            <a:off x="11206980" y="5589240"/>
            <a:ext cx="648072" cy="576064"/>
          </a:xfrm>
          <a:prstGeom prst="star5">
            <a:avLst/>
          </a:prstGeom>
          <a:solidFill>
            <a:srgbClr val="FFFF66"/>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914162" y="260648"/>
            <a:ext cx="10360501" cy="1219200"/>
          </a:xfrm>
        </p:spPr>
        <p:txBody>
          <a:bodyPr rtlCol="0"/>
          <a:lstStyle/>
          <a:p>
            <a:pPr rtl="0"/>
            <a:r>
              <a:rPr lang="fr-FR" dirty="0"/>
              <a:t>sommaire</a:t>
            </a:r>
          </a:p>
        </p:txBody>
      </p:sp>
      <p:sp>
        <p:nvSpPr>
          <p:cNvPr id="14" name="Espace réservé du contenu 13"/>
          <p:cNvSpPr>
            <a:spLocks noGrp="1"/>
          </p:cNvSpPr>
          <p:nvPr>
            <p:ph idx="1"/>
          </p:nvPr>
        </p:nvSpPr>
        <p:spPr/>
        <p:txBody>
          <a:bodyPr rtlCol="0">
            <a:normAutofit/>
          </a:bodyPr>
          <a:lstStyle/>
          <a:p>
            <a:pPr rtl="0"/>
            <a:r>
              <a:rPr lang="fr-FR" sz="3600" dirty="0"/>
              <a:t>Genèse</a:t>
            </a:r>
          </a:p>
          <a:p>
            <a:pPr rtl="0"/>
            <a:r>
              <a:rPr lang="fr-FR" sz="3600" dirty="0"/>
              <a:t>Concrétisation du projet: EMS </a:t>
            </a:r>
            <a:r>
              <a:rPr lang="fr-FR" sz="3600" dirty="0" err="1"/>
              <a:t>Montbrillant</a:t>
            </a:r>
            <a:endParaRPr lang="fr-FR" sz="3600" dirty="0"/>
          </a:p>
          <a:p>
            <a:pPr rtl="0"/>
            <a:r>
              <a:rPr lang="fr-FR" sz="3600" dirty="0"/>
              <a:t>Présentation du Rêve</a:t>
            </a:r>
          </a:p>
          <a:p>
            <a:pPr rtl="0"/>
            <a:r>
              <a:rPr lang="fr-FR" sz="3600" dirty="0"/>
              <a:t>Agir à tous les niveaux</a:t>
            </a:r>
          </a:p>
          <a:p>
            <a:pPr rtl="0"/>
            <a:r>
              <a:rPr lang="fr-FR" sz="3600" dirty="0"/>
              <a:t>Comment le transposer ?</a:t>
            </a:r>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914162" y="260648"/>
            <a:ext cx="10360501" cy="1219200"/>
          </a:xfrm>
        </p:spPr>
        <p:txBody>
          <a:bodyPr rtlCol="0"/>
          <a:lstStyle/>
          <a:p>
            <a:pPr rtl="0"/>
            <a:r>
              <a:rPr lang="fr-FR" dirty="0" err="1"/>
              <a:t>GEnèse</a:t>
            </a:r>
            <a:endParaRPr lang="fr-FR" dirty="0"/>
          </a:p>
        </p:txBody>
      </p:sp>
      <p:sp>
        <p:nvSpPr>
          <p:cNvPr id="14" name="Espace réservé du contenu 13"/>
          <p:cNvSpPr>
            <a:spLocks noGrp="1"/>
          </p:cNvSpPr>
          <p:nvPr>
            <p:ph idx="1"/>
          </p:nvPr>
        </p:nvSpPr>
        <p:spPr>
          <a:xfrm>
            <a:off x="944567" y="2204864"/>
            <a:ext cx="10360501" cy="2016224"/>
          </a:xfrm>
        </p:spPr>
        <p:txBody>
          <a:bodyPr rtlCol="0">
            <a:normAutofit fontScale="85000" lnSpcReduction="20000"/>
          </a:bodyPr>
          <a:lstStyle/>
          <a:p>
            <a:pPr rtl="0"/>
            <a:r>
              <a:rPr lang="fr-FR" sz="3600" dirty="0"/>
              <a:t>Du projet d’accompagnement à l’accompagnement de projet</a:t>
            </a:r>
          </a:p>
          <a:p>
            <a:pPr rtl="0"/>
            <a:endParaRPr lang="fr-FR" sz="3600" dirty="0"/>
          </a:p>
          <a:p>
            <a:pPr rtl="0"/>
            <a:r>
              <a:rPr lang="fr-FR" sz="3600" dirty="0"/>
              <a:t>Le Rêve</a:t>
            </a:r>
          </a:p>
        </p:txBody>
      </p:sp>
      <p:pic>
        <p:nvPicPr>
          <p:cNvPr id="3" name="Image 2">
            <a:extLst>
              <a:ext uri="{FF2B5EF4-FFF2-40B4-BE49-F238E27FC236}">
                <a16:creationId xmlns:a16="http://schemas.microsoft.com/office/drawing/2014/main" id="{F5F11961-AE35-1830-D27C-A5BC26FCBB4D}"/>
              </a:ext>
            </a:extLst>
          </p:cNvPr>
          <p:cNvPicPr>
            <a:picLocks noChangeAspect="1"/>
          </p:cNvPicPr>
          <p:nvPr/>
        </p:nvPicPr>
        <p:blipFill>
          <a:blip r:embed="rId3"/>
          <a:stretch>
            <a:fillRect/>
          </a:stretch>
        </p:blipFill>
        <p:spPr>
          <a:xfrm rot="20626957">
            <a:off x="6310436" y="3284984"/>
            <a:ext cx="3309936" cy="3127821"/>
          </a:xfrm>
          <a:prstGeom prst="star5">
            <a:avLst/>
          </a:prstGeom>
        </p:spPr>
      </p:pic>
    </p:spTree>
    <p:extLst>
      <p:ext uri="{BB962C8B-B14F-4D97-AF65-F5344CB8AC3E}">
        <p14:creationId xmlns:p14="http://schemas.microsoft.com/office/powerpoint/2010/main" val="2352459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162" y="260648"/>
            <a:ext cx="10360501" cy="1219200"/>
          </a:xfrm>
        </p:spPr>
        <p:txBody>
          <a:bodyPr rtlCol="0"/>
          <a:lstStyle/>
          <a:p>
            <a:pPr rtl="0"/>
            <a:r>
              <a:rPr lang="fr-FR" dirty="0"/>
              <a:t>Concrétisation du Projet: </a:t>
            </a:r>
            <a:br>
              <a:rPr lang="fr-FR" dirty="0"/>
            </a:br>
            <a:r>
              <a:rPr lang="fr-FR" dirty="0"/>
              <a:t>EMS </a:t>
            </a:r>
            <a:r>
              <a:rPr lang="fr-FR" dirty="0" err="1"/>
              <a:t>Montbrillant</a:t>
            </a:r>
            <a:endParaRPr lang="fr-FR" dirty="0"/>
          </a:p>
        </p:txBody>
      </p:sp>
      <p:sp>
        <p:nvSpPr>
          <p:cNvPr id="4" name="Espace réservé du contenu 3">
            <a:extLst>
              <a:ext uri="{FF2B5EF4-FFF2-40B4-BE49-F238E27FC236}">
                <a16:creationId xmlns:a16="http://schemas.microsoft.com/office/drawing/2014/main" id="{E3F4E29D-914D-80FB-7515-B542F37CF23A}"/>
              </a:ext>
            </a:extLst>
          </p:cNvPr>
          <p:cNvSpPr>
            <a:spLocks noGrp="1"/>
          </p:cNvSpPr>
          <p:nvPr>
            <p:ph idx="1"/>
          </p:nvPr>
        </p:nvSpPr>
        <p:spPr>
          <a:xfrm>
            <a:off x="914162" y="1916832"/>
            <a:ext cx="10360501" cy="4248472"/>
          </a:xfrm>
        </p:spPr>
        <p:txBody>
          <a:bodyPr>
            <a:normAutofit fontScale="77500" lnSpcReduction="20000"/>
          </a:bodyPr>
          <a:lstStyle/>
          <a:p>
            <a:pPr marL="285750" indent="-285750">
              <a:spcAft>
                <a:spcPts val="2400"/>
              </a:spcAft>
              <a:buFont typeface="Arial" panose="020B0604020202020204" pitchFamily="34" charset="0"/>
              <a:buChar char="•"/>
            </a:pPr>
            <a:r>
              <a:rPr lang="fr-CH" sz="2200" dirty="0"/>
              <a:t>Psychiatrie de l’âge avancé et psychogériatrie</a:t>
            </a:r>
          </a:p>
          <a:p>
            <a:pPr marL="285750" indent="-285750">
              <a:spcAft>
                <a:spcPts val="2400"/>
              </a:spcAft>
              <a:buFont typeface="Arial" panose="020B0604020202020204" pitchFamily="34" charset="0"/>
              <a:buChar char="•"/>
            </a:pPr>
            <a:r>
              <a:rPr lang="fr-CH" sz="2200" dirty="0"/>
              <a:t>37 résidents</a:t>
            </a:r>
          </a:p>
          <a:p>
            <a:pPr marL="971550" lvl="1" indent="-285750">
              <a:spcAft>
                <a:spcPts val="2400"/>
              </a:spcAft>
            </a:pPr>
            <a:r>
              <a:rPr lang="fr-CH" sz="2200" dirty="0"/>
              <a:t>¼ psychiatrie de l'âge avancé</a:t>
            </a:r>
          </a:p>
          <a:p>
            <a:pPr marL="971550" lvl="1" indent="-285750">
              <a:spcAft>
                <a:spcPts val="2400"/>
              </a:spcAft>
            </a:pPr>
            <a:r>
              <a:rPr lang="fr-CH" sz="2200" dirty="0"/>
              <a:t>¾ psychogériatrie</a:t>
            </a:r>
          </a:p>
          <a:p>
            <a:pPr marL="285750" indent="-285750">
              <a:spcAft>
                <a:spcPts val="2400"/>
              </a:spcAft>
              <a:buFont typeface="Arial" panose="020B0604020202020204" pitchFamily="34" charset="0"/>
              <a:buChar char="•"/>
            </a:pPr>
            <a:r>
              <a:rPr lang="fr-CH" sz="2200" dirty="0"/>
              <a:t>40 EPT accompagnement et 1 Responsable de Site</a:t>
            </a:r>
          </a:p>
          <a:p>
            <a:pPr marL="285750" indent="-285750">
              <a:spcAft>
                <a:spcPts val="2400"/>
              </a:spcAft>
              <a:buFont typeface="Arial" panose="020B0604020202020204" pitchFamily="34" charset="0"/>
              <a:buChar char="•"/>
            </a:pPr>
            <a:r>
              <a:rPr lang="fr-CH" sz="2200" dirty="0"/>
              <a:t>Vision communautaire et Montessori</a:t>
            </a:r>
          </a:p>
          <a:p>
            <a:pPr marL="285750" indent="-285750">
              <a:spcAft>
                <a:spcPts val="2400"/>
              </a:spcAft>
              <a:buFont typeface="Arial" panose="020B0604020202020204" pitchFamily="34" charset="0"/>
              <a:buChar char="•"/>
            </a:pPr>
            <a:r>
              <a:rPr lang="fr-CH" sz="2200" dirty="0"/>
              <a:t>Milieu ouvert</a:t>
            </a:r>
          </a:p>
        </p:txBody>
      </p:sp>
    </p:spTree>
    <p:extLst>
      <p:ext uri="{BB962C8B-B14F-4D97-AF65-F5344CB8AC3E}">
        <p14:creationId xmlns:p14="http://schemas.microsoft.com/office/powerpoint/2010/main" val="16401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Le Rêve</a:t>
            </a:r>
          </a:p>
        </p:txBody>
      </p:sp>
      <p:pic>
        <p:nvPicPr>
          <p:cNvPr id="9" name="Image 8" descr="Une image contenant texte, papier, Produit en papier, Police&#10;&#10;Description générée automatiquement">
            <a:extLst>
              <a:ext uri="{FF2B5EF4-FFF2-40B4-BE49-F238E27FC236}">
                <a16:creationId xmlns:a16="http://schemas.microsoft.com/office/drawing/2014/main" id="{818C4B0C-F1B5-662F-DF9B-E6FE6C3B149C}"/>
              </a:ext>
            </a:extLst>
          </p:cNvPr>
          <p:cNvPicPr>
            <a:picLocks noChangeAspect="1"/>
          </p:cNvPicPr>
          <p:nvPr/>
        </p:nvPicPr>
        <p:blipFill rotWithShape="1">
          <a:blip r:embed="rId3">
            <a:extLst>
              <a:ext uri="{28A0092B-C50C-407E-A947-70E740481C1C}">
                <a14:useLocalDpi xmlns:a14="http://schemas.microsoft.com/office/drawing/2010/main" val="0"/>
              </a:ext>
            </a:extLst>
          </a:blip>
          <a:srcRect l="4120" t="3441" r="2367" b="5015"/>
          <a:stretch/>
        </p:blipFill>
        <p:spPr>
          <a:xfrm rot="20861522">
            <a:off x="1125860" y="2060848"/>
            <a:ext cx="3816424" cy="3742593"/>
          </a:xfrm>
          <a:prstGeom prst="star5">
            <a:avLst>
              <a:gd name="adj" fmla="val 25349"/>
              <a:gd name="hf" fmla="val 105146"/>
              <a:gd name="vf" fmla="val 110557"/>
            </a:avLst>
          </a:prstGeom>
        </p:spPr>
      </p:pic>
      <p:sp>
        <p:nvSpPr>
          <p:cNvPr id="11" name="ZoneTexte 10">
            <a:extLst>
              <a:ext uri="{FF2B5EF4-FFF2-40B4-BE49-F238E27FC236}">
                <a16:creationId xmlns:a16="http://schemas.microsoft.com/office/drawing/2014/main" id="{F8FBCD16-5BBF-9B3E-E2A3-F28FB0FC25B4}"/>
              </a:ext>
            </a:extLst>
          </p:cNvPr>
          <p:cNvSpPr txBox="1"/>
          <p:nvPr/>
        </p:nvSpPr>
        <p:spPr>
          <a:xfrm>
            <a:off x="7452451" y="2764378"/>
            <a:ext cx="3379376" cy="461665"/>
          </a:xfrm>
          <a:prstGeom prst="rect">
            <a:avLst/>
          </a:prstGeom>
          <a:noFill/>
        </p:spPr>
        <p:txBody>
          <a:bodyPr wrap="square">
            <a:spAutoFit/>
          </a:bodyPr>
          <a:lstStyle/>
          <a:p>
            <a:r>
              <a:rPr lang="fr-FR" dirty="0"/>
              <a:t>Présentation en image</a:t>
            </a:r>
            <a:endParaRPr lang="fr-CH" dirty="0"/>
          </a:p>
        </p:txBody>
      </p:sp>
      <p:sp>
        <p:nvSpPr>
          <p:cNvPr id="14" name="ZoneTexte 13">
            <a:extLst>
              <a:ext uri="{FF2B5EF4-FFF2-40B4-BE49-F238E27FC236}">
                <a16:creationId xmlns:a16="http://schemas.microsoft.com/office/drawing/2014/main" id="{E853039E-0C02-081C-99C5-C2E96A6784BF}"/>
              </a:ext>
            </a:extLst>
          </p:cNvPr>
          <p:cNvSpPr txBox="1"/>
          <p:nvPr/>
        </p:nvSpPr>
        <p:spPr>
          <a:xfrm>
            <a:off x="6095453" y="3631957"/>
            <a:ext cx="6093372" cy="830997"/>
          </a:xfrm>
          <a:prstGeom prst="rect">
            <a:avLst/>
          </a:prstGeom>
          <a:noFill/>
        </p:spPr>
        <p:txBody>
          <a:bodyPr wrap="square">
            <a:spAutoFit/>
          </a:bodyPr>
          <a:lstStyle/>
          <a:p>
            <a:pPr algn="ctr"/>
            <a:r>
              <a:rPr lang="fr-CH" dirty="0">
                <a:hlinkClick r:id="rId4"/>
              </a:rPr>
              <a:t>Rêves en EMS - Fondation </a:t>
            </a:r>
            <a:r>
              <a:rPr lang="fr-CH" dirty="0" err="1">
                <a:hlinkClick r:id="rId4"/>
              </a:rPr>
              <a:t>Beau-Site</a:t>
            </a:r>
            <a:r>
              <a:rPr lang="fr-CH" dirty="0">
                <a:hlinkClick r:id="rId4"/>
              </a:rPr>
              <a:t> - YouTube</a:t>
            </a:r>
            <a:endParaRPr lang="fr-CH" dirty="0"/>
          </a:p>
        </p:txBody>
      </p:sp>
    </p:spTree>
    <p:extLst>
      <p:ext uri="{BB962C8B-B14F-4D97-AF65-F5344CB8AC3E}">
        <p14:creationId xmlns:p14="http://schemas.microsoft.com/office/powerpoint/2010/main" val="269308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161" y="548680"/>
            <a:ext cx="10360501" cy="793080"/>
          </a:xfrm>
        </p:spPr>
        <p:txBody>
          <a:bodyPr rtlCol="0"/>
          <a:lstStyle/>
          <a:p>
            <a:pPr rtl="0"/>
            <a:r>
              <a:rPr lang="fr-FR" dirty="0"/>
              <a:t>Agir à tous les niveaux pour le Rêve</a:t>
            </a:r>
          </a:p>
        </p:txBody>
      </p:sp>
      <p:graphicFrame>
        <p:nvGraphicFramePr>
          <p:cNvPr id="11" name="Espace réservé du contenu 10">
            <a:extLst>
              <a:ext uri="{FF2B5EF4-FFF2-40B4-BE49-F238E27FC236}">
                <a16:creationId xmlns:a16="http://schemas.microsoft.com/office/drawing/2014/main" id="{3643FB49-BEE6-3F86-23C1-74ED7D5EEDD8}"/>
              </a:ext>
            </a:extLst>
          </p:cNvPr>
          <p:cNvGraphicFramePr>
            <a:graphicFrameLocks noGrp="1"/>
          </p:cNvGraphicFramePr>
          <p:nvPr>
            <p:ph sz="half" idx="1"/>
            <p:extLst>
              <p:ext uri="{D42A27DB-BD31-4B8C-83A1-F6EECF244321}">
                <p14:modId xmlns:p14="http://schemas.microsoft.com/office/powerpoint/2010/main" val="2766337062"/>
              </p:ext>
            </p:extLst>
          </p:nvPr>
        </p:nvGraphicFramePr>
        <p:xfrm>
          <a:off x="2061964" y="1628800"/>
          <a:ext cx="77048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 11">
            <a:extLst>
              <a:ext uri="{FF2B5EF4-FFF2-40B4-BE49-F238E27FC236}">
                <a16:creationId xmlns:a16="http://schemas.microsoft.com/office/drawing/2014/main" id="{767D5451-8FAE-C3BD-23C5-209BC26435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0356" y="3789040"/>
            <a:ext cx="720080" cy="720080"/>
          </a:xfrm>
          <a:prstGeom prst="rect">
            <a:avLst/>
          </a:prstGeom>
        </p:spPr>
      </p:pic>
    </p:spTree>
    <p:extLst>
      <p:ext uri="{BB962C8B-B14F-4D97-AF65-F5344CB8AC3E}">
        <p14:creationId xmlns:p14="http://schemas.microsoft.com/office/powerpoint/2010/main" val="4714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D4853B03-DA78-4C42-BA63-08FB42659C4B}"/>
                                            </p:graphicEl>
                                          </p:spTgt>
                                        </p:tgtEl>
                                        <p:attrNameLst>
                                          <p:attrName>style.visibility</p:attrName>
                                        </p:attrNameLst>
                                      </p:cBhvr>
                                      <p:to>
                                        <p:strVal val="visible"/>
                                      </p:to>
                                    </p:set>
                                    <p:animEffect transition="in" filter="fade">
                                      <p:cBhvr>
                                        <p:cTn id="7" dur="500"/>
                                        <p:tgtEl>
                                          <p:spTgt spid="11">
                                            <p:graphicEl>
                                              <a:dgm id="{D4853B03-DA78-4C42-BA63-08FB42659C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31F3DF9A-9786-4641-AADC-250680C7F262}"/>
                                            </p:graphicEl>
                                          </p:spTgt>
                                        </p:tgtEl>
                                        <p:attrNameLst>
                                          <p:attrName>style.visibility</p:attrName>
                                        </p:attrNameLst>
                                      </p:cBhvr>
                                      <p:to>
                                        <p:strVal val="visible"/>
                                      </p:to>
                                    </p:set>
                                    <p:animEffect transition="in" filter="fade">
                                      <p:cBhvr>
                                        <p:cTn id="12" dur="500"/>
                                        <p:tgtEl>
                                          <p:spTgt spid="11">
                                            <p:graphicEl>
                                              <a:dgm id="{31F3DF9A-9786-4641-AADC-250680C7F26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8F6E53E3-82D7-4BD2-B6C7-B23B611ED622}"/>
                                            </p:graphicEl>
                                          </p:spTgt>
                                        </p:tgtEl>
                                        <p:attrNameLst>
                                          <p:attrName>style.visibility</p:attrName>
                                        </p:attrNameLst>
                                      </p:cBhvr>
                                      <p:to>
                                        <p:strVal val="visible"/>
                                      </p:to>
                                    </p:set>
                                    <p:animEffect transition="in" filter="fade">
                                      <p:cBhvr>
                                        <p:cTn id="15" dur="500"/>
                                        <p:tgtEl>
                                          <p:spTgt spid="11">
                                            <p:graphicEl>
                                              <a:dgm id="{8F6E53E3-82D7-4BD2-B6C7-B23B611ED62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C1790C92-A544-43D9-BBB6-B351698CCC2F}"/>
                                            </p:graphicEl>
                                          </p:spTgt>
                                        </p:tgtEl>
                                        <p:attrNameLst>
                                          <p:attrName>style.visibility</p:attrName>
                                        </p:attrNameLst>
                                      </p:cBhvr>
                                      <p:to>
                                        <p:strVal val="visible"/>
                                      </p:to>
                                    </p:set>
                                    <p:animEffect transition="in" filter="fade">
                                      <p:cBhvr>
                                        <p:cTn id="20" dur="500"/>
                                        <p:tgtEl>
                                          <p:spTgt spid="11">
                                            <p:graphicEl>
                                              <a:dgm id="{C1790C92-A544-43D9-BBB6-B351698CCC2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E59DF8DA-C99D-4AE4-B753-986C24784114}"/>
                                            </p:graphicEl>
                                          </p:spTgt>
                                        </p:tgtEl>
                                        <p:attrNameLst>
                                          <p:attrName>style.visibility</p:attrName>
                                        </p:attrNameLst>
                                      </p:cBhvr>
                                      <p:to>
                                        <p:strVal val="visible"/>
                                      </p:to>
                                    </p:set>
                                    <p:animEffect transition="in" filter="fade">
                                      <p:cBhvr>
                                        <p:cTn id="23" dur="500"/>
                                        <p:tgtEl>
                                          <p:spTgt spid="11">
                                            <p:graphicEl>
                                              <a:dgm id="{E59DF8DA-C99D-4AE4-B753-986C2478411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CC65D361-2C39-4BB0-8C5F-C129EC118006}"/>
                                            </p:graphicEl>
                                          </p:spTgt>
                                        </p:tgtEl>
                                        <p:attrNameLst>
                                          <p:attrName>style.visibility</p:attrName>
                                        </p:attrNameLst>
                                      </p:cBhvr>
                                      <p:to>
                                        <p:strVal val="visible"/>
                                      </p:to>
                                    </p:set>
                                    <p:animEffect transition="in" filter="fade">
                                      <p:cBhvr>
                                        <p:cTn id="28" dur="500"/>
                                        <p:tgtEl>
                                          <p:spTgt spid="11">
                                            <p:graphicEl>
                                              <a:dgm id="{CC65D361-2C39-4BB0-8C5F-C129EC11800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81370B61-AAE1-4168-8913-A915BAF5EDCD}"/>
                                            </p:graphicEl>
                                          </p:spTgt>
                                        </p:tgtEl>
                                        <p:attrNameLst>
                                          <p:attrName>style.visibility</p:attrName>
                                        </p:attrNameLst>
                                      </p:cBhvr>
                                      <p:to>
                                        <p:strVal val="visible"/>
                                      </p:to>
                                    </p:set>
                                    <p:animEffect transition="in" filter="fade">
                                      <p:cBhvr>
                                        <p:cTn id="31" dur="500"/>
                                        <p:tgtEl>
                                          <p:spTgt spid="11">
                                            <p:graphicEl>
                                              <a:dgm id="{81370B61-AAE1-4168-8913-A915BAF5EDC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60A67C8A-C8EA-444F-AC2C-8A017DCA789E}"/>
                                            </p:graphicEl>
                                          </p:spTgt>
                                        </p:tgtEl>
                                        <p:attrNameLst>
                                          <p:attrName>style.visibility</p:attrName>
                                        </p:attrNameLst>
                                      </p:cBhvr>
                                      <p:to>
                                        <p:strVal val="visible"/>
                                      </p:to>
                                    </p:set>
                                    <p:animEffect transition="in" filter="fade">
                                      <p:cBhvr>
                                        <p:cTn id="36" dur="500"/>
                                        <p:tgtEl>
                                          <p:spTgt spid="11">
                                            <p:graphicEl>
                                              <a:dgm id="{60A67C8A-C8EA-444F-AC2C-8A017DCA789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AFA2F457-6CD4-4AE9-B082-02039745BA5C}"/>
                                            </p:graphicEl>
                                          </p:spTgt>
                                        </p:tgtEl>
                                        <p:attrNameLst>
                                          <p:attrName>style.visibility</p:attrName>
                                        </p:attrNameLst>
                                      </p:cBhvr>
                                      <p:to>
                                        <p:strVal val="visible"/>
                                      </p:to>
                                    </p:set>
                                    <p:animEffect transition="in" filter="fade">
                                      <p:cBhvr>
                                        <p:cTn id="39" dur="500"/>
                                        <p:tgtEl>
                                          <p:spTgt spid="11">
                                            <p:graphicEl>
                                              <a:dgm id="{AFA2F457-6CD4-4AE9-B082-02039745BA5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E55C2354-0EF9-4843-9554-5246F7244252}"/>
                                            </p:graphicEl>
                                          </p:spTgt>
                                        </p:tgtEl>
                                        <p:attrNameLst>
                                          <p:attrName>style.visibility</p:attrName>
                                        </p:attrNameLst>
                                      </p:cBhvr>
                                      <p:to>
                                        <p:strVal val="visible"/>
                                      </p:to>
                                    </p:set>
                                    <p:animEffect transition="in" filter="fade">
                                      <p:cBhvr>
                                        <p:cTn id="44" dur="500"/>
                                        <p:tgtEl>
                                          <p:spTgt spid="11">
                                            <p:graphicEl>
                                              <a:dgm id="{E55C2354-0EF9-4843-9554-5246F724425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37EEB6B6-EC70-42E2-873D-D753D2FEDE8D}"/>
                                            </p:graphicEl>
                                          </p:spTgt>
                                        </p:tgtEl>
                                        <p:attrNameLst>
                                          <p:attrName>style.visibility</p:attrName>
                                        </p:attrNameLst>
                                      </p:cBhvr>
                                      <p:to>
                                        <p:strVal val="visible"/>
                                      </p:to>
                                    </p:set>
                                    <p:animEffect transition="in" filter="fade">
                                      <p:cBhvr>
                                        <p:cTn id="47" dur="500"/>
                                        <p:tgtEl>
                                          <p:spTgt spid="11">
                                            <p:graphicEl>
                                              <a:dgm id="{37EEB6B6-EC70-42E2-873D-D753D2FEDE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0189" y="2204864"/>
            <a:ext cx="8648446" cy="2088232"/>
          </a:xfrm>
        </p:spPr>
        <p:txBody>
          <a:bodyPr rtlCol="0"/>
          <a:lstStyle/>
          <a:p>
            <a:pPr rtl="0"/>
            <a:r>
              <a:rPr lang="fr-FR" spc="-50" dirty="0" err="1"/>
              <a:t>Temoignage</a:t>
            </a:r>
            <a:r>
              <a:rPr lang="fr-FR" spc="-50" dirty="0"/>
              <a:t> A la Fondation Commandant Baud</a:t>
            </a:r>
            <a:br>
              <a:rPr lang="fr-FR" spc="-50" dirty="0"/>
            </a:br>
            <a:endParaRPr lang="fr-FR" spc="-50" dirty="0"/>
          </a:p>
        </p:txBody>
      </p:sp>
      <p:sp>
        <p:nvSpPr>
          <p:cNvPr id="4" name="Titre 1">
            <a:extLst>
              <a:ext uri="{FF2B5EF4-FFF2-40B4-BE49-F238E27FC236}">
                <a16:creationId xmlns:a16="http://schemas.microsoft.com/office/drawing/2014/main" id="{18F4F1B0-412A-075B-E88F-14F0F24C82F8}"/>
              </a:ext>
            </a:extLst>
          </p:cNvPr>
          <p:cNvSpPr txBox="1">
            <a:spLocks/>
          </p:cNvSpPr>
          <p:nvPr/>
        </p:nvSpPr>
        <p:spPr>
          <a:xfrm>
            <a:off x="261764" y="986832"/>
            <a:ext cx="7493403" cy="793080"/>
          </a:xfrm>
          <a:prstGeom prst="rect">
            <a:avLst/>
          </a:prstGeom>
          <a:effectLst/>
        </p:spPr>
        <p:txBody>
          <a:bodyPr vert="horz" lIns="121899" tIns="60949" rIns="121899" bIns="60949" rtlCol="0" anchor="b" anchorCtr="0">
            <a:noAutofit/>
          </a:bodyPr>
          <a:lstStyle>
            <a:lvl1pPr algn="ctr" defTabSz="1218987" rtl="0" eaLnBrk="1" latinLnBrk="0" hangingPunct="1">
              <a:lnSpc>
                <a:spcPct val="80000"/>
              </a:lnSpc>
              <a:spcBef>
                <a:spcPct val="0"/>
              </a:spcBef>
              <a:buNone/>
              <a:defRPr sz="4400" b="0" kern="1200" cap="all" baseline="0">
                <a:solidFill>
                  <a:schemeClr val="tx1"/>
                </a:solidFill>
                <a:effectLst/>
                <a:latin typeface="+mj-lt"/>
                <a:ea typeface="+mj-ea"/>
                <a:cs typeface="+mj-cs"/>
              </a:defRPr>
            </a:lvl1pPr>
          </a:lstStyle>
          <a:p>
            <a:r>
              <a:rPr lang="fr-FR" dirty="0"/>
              <a:t>Comment le transposer ?</a:t>
            </a:r>
          </a:p>
        </p:txBody>
      </p:sp>
      <p:pic>
        <p:nvPicPr>
          <p:cNvPr id="10" name="Image 9">
            <a:extLst>
              <a:ext uri="{FF2B5EF4-FFF2-40B4-BE49-F238E27FC236}">
                <a16:creationId xmlns:a16="http://schemas.microsoft.com/office/drawing/2014/main" id="{D90B3E13-F3E5-0D3D-07D6-74782F3D94E4}"/>
              </a:ext>
            </a:extLst>
          </p:cNvPr>
          <p:cNvPicPr>
            <a:picLocks noChangeAspect="1"/>
          </p:cNvPicPr>
          <p:nvPr/>
        </p:nvPicPr>
        <p:blipFill rotWithShape="1">
          <a:blip r:embed="rId3"/>
          <a:srcRect l="779" t="15341" r="52363" b="46849"/>
          <a:stretch/>
        </p:blipFill>
        <p:spPr>
          <a:xfrm>
            <a:off x="3286100" y="3861048"/>
            <a:ext cx="5711502" cy="2592288"/>
          </a:xfrm>
          <a:prstGeom prst="rect">
            <a:avLst/>
          </a:prstGeom>
        </p:spPr>
      </p:pic>
    </p:spTree>
    <p:extLst>
      <p:ext uri="{BB962C8B-B14F-4D97-AF65-F5344CB8AC3E}">
        <p14:creationId xmlns:p14="http://schemas.microsoft.com/office/powerpoint/2010/main" val="39695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892" y="2564904"/>
            <a:ext cx="9751060" cy="2376264"/>
          </a:xfrm>
        </p:spPr>
        <p:txBody>
          <a:bodyPr rtlCol="0"/>
          <a:lstStyle/>
          <a:p>
            <a:pPr rtl="0"/>
            <a:r>
              <a:rPr lang="fr-FR" spc="-50" dirty="0"/>
              <a:t>Merci pour votre attention</a:t>
            </a:r>
            <a:br>
              <a:rPr lang="fr-FR" spc="-50" dirty="0"/>
            </a:br>
            <a:br>
              <a:rPr lang="fr-FR" spc="-50" dirty="0"/>
            </a:br>
            <a:r>
              <a:rPr lang="fr-FR" spc="-50" dirty="0"/>
              <a:t>Place aux questions</a:t>
            </a:r>
            <a:br>
              <a:rPr lang="fr-FR" spc="-50" dirty="0"/>
            </a:br>
            <a:endParaRPr lang="fr-FR" spc="-50" dirty="0"/>
          </a:p>
        </p:txBody>
      </p:sp>
    </p:spTree>
    <p:extLst>
      <p:ext uri="{BB962C8B-B14F-4D97-AF65-F5344CB8AC3E}">
        <p14:creationId xmlns:p14="http://schemas.microsoft.com/office/powerpoint/2010/main" val="351747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adial rouge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504_TF02804895_TF02804895.potx" id="{9B32AFE8-1E63-4BDD-B47B-A41F3A7DBE84}" vid="{493494D6-5999-4A78-92EA-F5CC54F0CC12}"/>
    </a:ext>
  </a:extLst>
</a:theme>
</file>

<file path=ppt/theme/theme2.xml><?xml version="1.0" encoding="utf-8"?>
<a:theme xmlns:a="http://schemas.openxmlformats.org/drawingml/2006/main" name="Thèm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hèm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Lignes radiales rouges (grand écran)</Template>
  <TotalTime>106</TotalTime>
  <Words>202</Words>
  <Application>Microsoft Office PowerPoint</Application>
  <PresentationFormat>Personnalisé</PresentationFormat>
  <Paragraphs>50</Paragraphs>
  <Slides>8</Slides>
  <Notes>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Cambria</vt:lpstr>
      <vt:lpstr>Radial rouge 16:9</vt:lpstr>
      <vt:lpstr>Du projet d’ accompagnement à  l’ accompagnement  du projet  En Passant par  le Rêve  </vt:lpstr>
      <vt:lpstr>sommaire</vt:lpstr>
      <vt:lpstr>GEnèse</vt:lpstr>
      <vt:lpstr>Concrétisation du Projet:  EMS Montbrillant</vt:lpstr>
      <vt:lpstr>Le Rêve</vt:lpstr>
      <vt:lpstr>Agir à tous les niveaux pour le Rêve</vt:lpstr>
      <vt:lpstr>Temoignage A la Fondation Commandant Baud </vt:lpstr>
      <vt:lpstr>Merci pour votre attention  Place aux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Rêve  à  Montbrillant</dc:title>
  <dc:creator>Tatiana GYGAX</dc:creator>
  <cp:lastModifiedBy>Tatiana GYGAX</cp:lastModifiedBy>
  <cp:revision>8</cp:revision>
  <dcterms:created xsi:type="dcterms:W3CDTF">2023-10-19T12:20:38Z</dcterms:created>
  <dcterms:modified xsi:type="dcterms:W3CDTF">2023-10-31T14:04:10Z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