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1" r:id="rId5"/>
  </p:sldMasterIdLst>
  <p:notesMasterIdLst>
    <p:notesMasterId r:id="rId33"/>
  </p:notesMasterIdLst>
  <p:sldIdLst>
    <p:sldId id="257" r:id="rId6"/>
    <p:sldId id="488" r:id="rId7"/>
    <p:sldId id="441" r:id="rId8"/>
    <p:sldId id="516" r:id="rId9"/>
    <p:sldId id="504" r:id="rId10"/>
    <p:sldId id="506" r:id="rId11"/>
    <p:sldId id="519" r:id="rId12"/>
    <p:sldId id="505" r:id="rId13"/>
    <p:sldId id="507" r:id="rId14"/>
    <p:sldId id="508" r:id="rId15"/>
    <p:sldId id="509" r:id="rId16"/>
    <p:sldId id="408" r:id="rId17"/>
    <p:sldId id="515" r:id="rId18"/>
    <p:sldId id="520" r:id="rId19"/>
    <p:sldId id="518" r:id="rId20"/>
    <p:sldId id="512" r:id="rId21"/>
    <p:sldId id="513" r:id="rId22"/>
    <p:sldId id="514" r:id="rId23"/>
    <p:sldId id="522" r:id="rId24"/>
    <p:sldId id="521" r:id="rId25"/>
    <p:sldId id="526" r:id="rId26"/>
    <p:sldId id="523" r:id="rId27"/>
    <p:sldId id="525" r:id="rId28"/>
    <p:sldId id="524" r:id="rId29"/>
    <p:sldId id="527" r:id="rId30"/>
    <p:sldId id="503" r:id="rId31"/>
    <p:sldId id="510" r:id="rId3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42" userDrawn="1">
          <p15:clr>
            <a:srgbClr val="A4A3A4"/>
          </p15:clr>
        </p15:guide>
        <p15:guide id="2" pos="703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25F087-65D6-8ED6-5A79-D618F2352150}" name="Bernadette Coquoz" initials="BC" userId="23c3997a2f8f75d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9F6"/>
    <a:srgbClr val="FF9999"/>
    <a:srgbClr val="5FB5C6"/>
    <a:srgbClr val="2F5597"/>
    <a:srgbClr val="C46CC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6323" autoAdjust="0"/>
  </p:normalViewPr>
  <p:slideViewPr>
    <p:cSldViewPr snapToGrid="0">
      <p:cViewPr varScale="1">
        <p:scale>
          <a:sx n="79" d="100"/>
          <a:sy n="79" d="100"/>
        </p:scale>
        <p:origin x="603" y="48"/>
      </p:cViewPr>
      <p:guideLst>
        <p:guide pos="642"/>
        <p:guide pos="7038"/>
        <p:guide orient="horz" pos="2160"/>
      </p:guideLst>
    </p:cSldViewPr>
  </p:slideViewPr>
  <p:outlineViewPr>
    <p:cViewPr>
      <p:scale>
        <a:sx n="33" d="100"/>
        <a:sy n="33" d="100"/>
      </p:scale>
      <p:origin x="0" y="-56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9F1D6-F277-432E-907E-67D00F5AE0F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DDAF87-7BC3-437A-BEE6-44744C7E8A20}">
      <dgm:prSet/>
      <dgm:spPr/>
      <dgm:t>
        <a:bodyPr/>
        <a:lstStyle/>
        <a:p>
          <a:r>
            <a:rPr lang="fr-CH" dirty="0"/>
            <a:t>Qu’est-ce que le projet de soins anticipé (</a:t>
          </a:r>
          <a:r>
            <a:rPr lang="fr-CH" dirty="0" err="1"/>
            <a:t>ProSA</a:t>
          </a:r>
          <a:r>
            <a:rPr lang="fr-CH" dirty="0"/>
            <a:t>)? </a:t>
          </a:r>
        </a:p>
      </dgm:t>
    </dgm:pt>
    <dgm:pt modelId="{3A965EE5-7B4F-4BEF-8BED-59F8817BE69C}" type="parTrans" cxnId="{2162C647-9204-4B49-97C8-564CB82D1B54}">
      <dgm:prSet/>
      <dgm:spPr/>
      <dgm:t>
        <a:bodyPr/>
        <a:lstStyle/>
        <a:p>
          <a:endParaRPr lang="en-US"/>
        </a:p>
      </dgm:t>
    </dgm:pt>
    <dgm:pt modelId="{7E87BC1D-6C9E-497E-8852-A528C29B8913}" type="sibTrans" cxnId="{2162C647-9204-4B49-97C8-564CB82D1B54}">
      <dgm:prSet/>
      <dgm:spPr/>
      <dgm:t>
        <a:bodyPr/>
        <a:lstStyle/>
        <a:p>
          <a:endParaRPr lang="en-US"/>
        </a:p>
      </dgm:t>
    </dgm:pt>
    <dgm:pt modelId="{6DC99B73-CAA6-4A24-8E0C-9D2B7F469734}">
      <dgm:prSet/>
      <dgm:spPr/>
      <dgm:t>
        <a:bodyPr/>
        <a:lstStyle/>
        <a:p>
          <a:r>
            <a:rPr lang="fr-CH" dirty="0"/>
            <a:t>Le concept </a:t>
          </a:r>
          <a:r>
            <a:rPr lang="fr-CH" dirty="0" err="1"/>
            <a:t>ProSA</a:t>
          </a:r>
          <a:endParaRPr lang="fr-CH" dirty="0"/>
        </a:p>
      </dgm:t>
    </dgm:pt>
    <dgm:pt modelId="{12FF0A4F-314E-488A-9297-5911AB98FED2}" type="parTrans" cxnId="{368F1876-DD2B-4A7C-90B0-C8A4E3D8AA7E}">
      <dgm:prSet/>
      <dgm:spPr/>
      <dgm:t>
        <a:bodyPr/>
        <a:lstStyle/>
        <a:p>
          <a:endParaRPr lang="en-US"/>
        </a:p>
      </dgm:t>
    </dgm:pt>
    <dgm:pt modelId="{7087CE5A-3838-4F25-A44C-0C034389668D}" type="sibTrans" cxnId="{368F1876-DD2B-4A7C-90B0-C8A4E3D8AA7E}">
      <dgm:prSet/>
      <dgm:spPr/>
      <dgm:t>
        <a:bodyPr/>
        <a:lstStyle/>
        <a:p>
          <a:endParaRPr lang="en-US"/>
        </a:p>
      </dgm:t>
    </dgm:pt>
    <dgm:pt modelId="{74279886-7E3C-49A9-A870-6E0B85B712E5}">
      <dgm:prSet/>
      <dgm:spPr/>
      <dgm:t>
        <a:bodyPr/>
        <a:lstStyle/>
        <a:p>
          <a:r>
            <a:rPr lang="fr-CH" dirty="0"/>
            <a:t>Les défis actuels </a:t>
          </a:r>
        </a:p>
      </dgm:t>
    </dgm:pt>
    <dgm:pt modelId="{8AA1C689-B30D-411E-B07D-837995EACC5F}" type="parTrans" cxnId="{31F27F97-1485-4720-8D54-13B753BFE549}">
      <dgm:prSet/>
      <dgm:spPr/>
      <dgm:t>
        <a:bodyPr/>
        <a:lstStyle/>
        <a:p>
          <a:endParaRPr lang="en-US"/>
        </a:p>
      </dgm:t>
    </dgm:pt>
    <dgm:pt modelId="{6D9E678E-80B2-4ECE-BA9F-801F15514A7C}" type="sibTrans" cxnId="{31F27F97-1485-4720-8D54-13B753BFE549}">
      <dgm:prSet/>
      <dgm:spPr/>
      <dgm:t>
        <a:bodyPr/>
        <a:lstStyle/>
        <a:p>
          <a:endParaRPr lang="en-US"/>
        </a:p>
      </dgm:t>
    </dgm:pt>
    <dgm:pt modelId="{CDD711FD-5730-41FD-B2DD-6994E2A62C8C}">
      <dgm:prSet/>
      <dgm:spPr/>
      <dgm:t>
        <a:bodyPr/>
        <a:lstStyle/>
        <a:p>
          <a:r>
            <a:rPr lang="fr-CH" dirty="0"/>
            <a:t>Les</a:t>
          </a:r>
          <a:r>
            <a:rPr lang="fr-CH" baseline="0" dirty="0"/>
            <a:t> solutions apportées par le </a:t>
          </a:r>
          <a:r>
            <a:rPr lang="fr-CH" baseline="0" dirty="0" err="1"/>
            <a:t>ProSA</a:t>
          </a:r>
          <a:endParaRPr lang="fr-CH" dirty="0"/>
        </a:p>
      </dgm:t>
    </dgm:pt>
    <dgm:pt modelId="{C535E360-EA33-47A5-BE61-1A4895B1904D}" type="parTrans" cxnId="{BAC09B14-57A0-4A9A-85B1-D15B23B651AD}">
      <dgm:prSet/>
      <dgm:spPr/>
      <dgm:t>
        <a:bodyPr/>
        <a:lstStyle/>
        <a:p>
          <a:endParaRPr lang="en-US"/>
        </a:p>
      </dgm:t>
    </dgm:pt>
    <dgm:pt modelId="{81873472-C0DA-4599-8450-11F44E4173FF}" type="sibTrans" cxnId="{BAC09B14-57A0-4A9A-85B1-D15B23B651AD}">
      <dgm:prSet/>
      <dgm:spPr/>
      <dgm:t>
        <a:bodyPr/>
        <a:lstStyle/>
        <a:p>
          <a:endParaRPr lang="en-US"/>
        </a:p>
      </dgm:t>
    </dgm:pt>
    <dgm:pt modelId="{E7FA7BB3-1190-4EBA-9B99-C5A46152DE79}">
      <dgm:prSet/>
      <dgm:spPr/>
      <dgm:t>
        <a:bodyPr/>
        <a:lstStyle/>
        <a:p>
          <a:r>
            <a:rPr lang="fr-CH" dirty="0"/>
            <a:t>Offres de formation continue</a:t>
          </a:r>
        </a:p>
      </dgm:t>
    </dgm:pt>
    <dgm:pt modelId="{BBFED169-FC88-46CC-90B2-24054D9F7979}" type="parTrans" cxnId="{045A74B7-A76E-4A38-A02D-5E3284E56154}">
      <dgm:prSet/>
      <dgm:spPr/>
      <dgm:t>
        <a:bodyPr/>
        <a:lstStyle/>
        <a:p>
          <a:endParaRPr lang="en-US"/>
        </a:p>
      </dgm:t>
    </dgm:pt>
    <dgm:pt modelId="{B8CD6655-29E8-49B5-99CA-B6DE59656C32}" type="sibTrans" cxnId="{045A74B7-A76E-4A38-A02D-5E3284E56154}">
      <dgm:prSet/>
      <dgm:spPr/>
      <dgm:t>
        <a:bodyPr/>
        <a:lstStyle/>
        <a:p>
          <a:endParaRPr lang="en-US"/>
        </a:p>
      </dgm:t>
    </dgm:pt>
    <dgm:pt modelId="{3598FB9E-9E91-436F-9FB0-2DAEB47ACE9D}" type="pres">
      <dgm:prSet presAssocID="{7429F1D6-F277-432E-907E-67D00F5AE0FA}" presName="vert0" presStyleCnt="0">
        <dgm:presLayoutVars>
          <dgm:dir/>
          <dgm:animOne val="branch"/>
          <dgm:animLvl val="lvl"/>
        </dgm:presLayoutVars>
      </dgm:prSet>
      <dgm:spPr/>
    </dgm:pt>
    <dgm:pt modelId="{501AFE7F-16C6-422F-9CD1-ECB3424CA77F}" type="pres">
      <dgm:prSet presAssocID="{EADDAF87-7BC3-437A-BEE6-44744C7E8A20}" presName="thickLine" presStyleLbl="alignNode1" presStyleIdx="0" presStyleCnt="5"/>
      <dgm:spPr/>
    </dgm:pt>
    <dgm:pt modelId="{08D177E8-1E66-4A16-BA0C-AF4D234ED808}" type="pres">
      <dgm:prSet presAssocID="{EADDAF87-7BC3-437A-BEE6-44744C7E8A20}" presName="horz1" presStyleCnt="0"/>
      <dgm:spPr/>
    </dgm:pt>
    <dgm:pt modelId="{EAE50F83-63C2-481A-849E-D9A0D26A9904}" type="pres">
      <dgm:prSet presAssocID="{EADDAF87-7BC3-437A-BEE6-44744C7E8A20}" presName="tx1" presStyleLbl="revTx" presStyleIdx="0" presStyleCnt="5"/>
      <dgm:spPr/>
    </dgm:pt>
    <dgm:pt modelId="{61022D4C-21E3-43D9-8292-9E46FC673921}" type="pres">
      <dgm:prSet presAssocID="{EADDAF87-7BC3-437A-BEE6-44744C7E8A20}" presName="vert1" presStyleCnt="0"/>
      <dgm:spPr/>
    </dgm:pt>
    <dgm:pt modelId="{5711021B-D775-4220-8D6D-7EE92A470B08}" type="pres">
      <dgm:prSet presAssocID="{6DC99B73-CAA6-4A24-8E0C-9D2B7F469734}" presName="thickLine" presStyleLbl="alignNode1" presStyleIdx="1" presStyleCnt="5"/>
      <dgm:spPr/>
    </dgm:pt>
    <dgm:pt modelId="{2D336A6A-5482-410C-8B42-AE6E007399C5}" type="pres">
      <dgm:prSet presAssocID="{6DC99B73-CAA6-4A24-8E0C-9D2B7F469734}" presName="horz1" presStyleCnt="0"/>
      <dgm:spPr/>
    </dgm:pt>
    <dgm:pt modelId="{D43C5F24-B33D-40B8-B68F-6AA1B8337982}" type="pres">
      <dgm:prSet presAssocID="{6DC99B73-CAA6-4A24-8E0C-9D2B7F469734}" presName="tx1" presStyleLbl="revTx" presStyleIdx="1" presStyleCnt="5"/>
      <dgm:spPr/>
    </dgm:pt>
    <dgm:pt modelId="{DAED40D5-29F8-4B26-BF6F-BCCBAC01C29B}" type="pres">
      <dgm:prSet presAssocID="{6DC99B73-CAA6-4A24-8E0C-9D2B7F469734}" presName="vert1" presStyleCnt="0"/>
      <dgm:spPr/>
    </dgm:pt>
    <dgm:pt modelId="{A5F43CAC-CEE1-4D49-A2A1-FFAB2FE8E8F0}" type="pres">
      <dgm:prSet presAssocID="{74279886-7E3C-49A9-A870-6E0B85B712E5}" presName="thickLine" presStyleLbl="alignNode1" presStyleIdx="2" presStyleCnt="5"/>
      <dgm:spPr/>
    </dgm:pt>
    <dgm:pt modelId="{175CD15B-CE5B-4A6B-8FCC-0AACDFA99DB6}" type="pres">
      <dgm:prSet presAssocID="{74279886-7E3C-49A9-A870-6E0B85B712E5}" presName="horz1" presStyleCnt="0"/>
      <dgm:spPr/>
    </dgm:pt>
    <dgm:pt modelId="{02C0B527-E60D-4D0F-BB52-3CF099933FCC}" type="pres">
      <dgm:prSet presAssocID="{74279886-7E3C-49A9-A870-6E0B85B712E5}" presName="tx1" presStyleLbl="revTx" presStyleIdx="2" presStyleCnt="5"/>
      <dgm:spPr/>
    </dgm:pt>
    <dgm:pt modelId="{01FFA63B-DE6D-4AF2-989C-FD267DFCA9BC}" type="pres">
      <dgm:prSet presAssocID="{74279886-7E3C-49A9-A870-6E0B85B712E5}" presName="vert1" presStyleCnt="0"/>
      <dgm:spPr/>
    </dgm:pt>
    <dgm:pt modelId="{73355894-2432-4280-8584-53ED6D1B0A0F}" type="pres">
      <dgm:prSet presAssocID="{CDD711FD-5730-41FD-B2DD-6994E2A62C8C}" presName="thickLine" presStyleLbl="alignNode1" presStyleIdx="3" presStyleCnt="5"/>
      <dgm:spPr/>
    </dgm:pt>
    <dgm:pt modelId="{8EBED758-6A97-4CF0-B2EB-80FFE1C77573}" type="pres">
      <dgm:prSet presAssocID="{CDD711FD-5730-41FD-B2DD-6994E2A62C8C}" presName="horz1" presStyleCnt="0"/>
      <dgm:spPr/>
    </dgm:pt>
    <dgm:pt modelId="{0D759359-F46E-4A0C-BBCF-39938E3D838F}" type="pres">
      <dgm:prSet presAssocID="{CDD711FD-5730-41FD-B2DD-6994E2A62C8C}" presName="tx1" presStyleLbl="revTx" presStyleIdx="3" presStyleCnt="5"/>
      <dgm:spPr/>
    </dgm:pt>
    <dgm:pt modelId="{5A54303A-0E24-4CE2-AEC0-FA396F2E00E6}" type="pres">
      <dgm:prSet presAssocID="{CDD711FD-5730-41FD-B2DD-6994E2A62C8C}" presName="vert1" presStyleCnt="0"/>
      <dgm:spPr/>
    </dgm:pt>
    <dgm:pt modelId="{A4F1CF99-F220-4CD3-8471-DE1DF2F3E571}" type="pres">
      <dgm:prSet presAssocID="{E7FA7BB3-1190-4EBA-9B99-C5A46152DE79}" presName="thickLine" presStyleLbl="alignNode1" presStyleIdx="4" presStyleCnt="5"/>
      <dgm:spPr/>
    </dgm:pt>
    <dgm:pt modelId="{107E603C-112C-4538-AAA9-79E6110948B1}" type="pres">
      <dgm:prSet presAssocID="{E7FA7BB3-1190-4EBA-9B99-C5A46152DE79}" presName="horz1" presStyleCnt="0"/>
      <dgm:spPr/>
    </dgm:pt>
    <dgm:pt modelId="{84B2C78D-6F24-4123-9FBC-9E335C018438}" type="pres">
      <dgm:prSet presAssocID="{E7FA7BB3-1190-4EBA-9B99-C5A46152DE79}" presName="tx1" presStyleLbl="revTx" presStyleIdx="4" presStyleCnt="5"/>
      <dgm:spPr/>
    </dgm:pt>
    <dgm:pt modelId="{18B32EE6-4616-4469-B81A-94EBE0AF25E2}" type="pres">
      <dgm:prSet presAssocID="{E7FA7BB3-1190-4EBA-9B99-C5A46152DE79}" presName="vert1" presStyleCnt="0"/>
      <dgm:spPr/>
    </dgm:pt>
  </dgm:ptLst>
  <dgm:cxnLst>
    <dgm:cxn modelId="{BAC09B14-57A0-4A9A-85B1-D15B23B651AD}" srcId="{7429F1D6-F277-432E-907E-67D00F5AE0FA}" destId="{CDD711FD-5730-41FD-B2DD-6994E2A62C8C}" srcOrd="3" destOrd="0" parTransId="{C535E360-EA33-47A5-BE61-1A4895B1904D}" sibTransId="{81873472-C0DA-4599-8450-11F44E4173FF}"/>
    <dgm:cxn modelId="{64C84C31-763D-44DA-8CC7-5B89983ED19B}" type="presOf" srcId="{E7FA7BB3-1190-4EBA-9B99-C5A46152DE79}" destId="{84B2C78D-6F24-4123-9FBC-9E335C018438}" srcOrd="0" destOrd="0" presId="urn:microsoft.com/office/officeart/2008/layout/LinedList"/>
    <dgm:cxn modelId="{2162C647-9204-4B49-97C8-564CB82D1B54}" srcId="{7429F1D6-F277-432E-907E-67D00F5AE0FA}" destId="{EADDAF87-7BC3-437A-BEE6-44744C7E8A20}" srcOrd="0" destOrd="0" parTransId="{3A965EE5-7B4F-4BEF-8BED-59F8817BE69C}" sibTransId="{7E87BC1D-6C9E-497E-8852-A528C29B8913}"/>
    <dgm:cxn modelId="{368F1876-DD2B-4A7C-90B0-C8A4E3D8AA7E}" srcId="{7429F1D6-F277-432E-907E-67D00F5AE0FA}" destId="{6DC99B73-CAA6-4A24-8E0C-9D2B7F469734}" srcOrd="1" destOrd="0" parTransId="{12FF0A4F-314E-488A-9297-5911AB98FED2}" sibTransId="{7087CE5A-3838-4F25-A44C-0C034389668D}"/>
    <dgm:cxn modelId="{1328527A-1E3A-452A-A995-795A2A03CCA7}" type="presOf" srcId="{CDD711FD-5730-41FD-B2DD-6994E2A62C8C}" destId="{0D759359-F46E-4A0C-BBCF-39938E3D838F}" srcOrd="0" destOrd="0" presId="urn:microsoft.com/office/officeart/2008/layout/LinedList"/>
    <dgm:cxn modelId="{31F27F97-1485-4720-8D54-13B753BFE549}" srcId="{7429F1D6-F277-432E-907E-67D00F5AE0FA}" destId="{74279886-7E3C-49A9-A870-6E0B85B712E5}" srcOrd="2" destOrd="0" parTransId="{8AA1C689-B30D-411E-B07D-837995EACC5F}" sibTransId="{6D9E678E-80B2-4ECE-BA9F-801F15514A7C}"/>
    <dgm:cxn modelId="{045A74B7-A76E-4A38-A02D-5E3284E56154}" srcId="{7429F1D6-F277-432E-907E-67D00F5AE0FA}" destId="{E7FA7BB3-1190-4EBA-9B99-C5A46152DE79}" srcOrd="4" destOrd="0" parTransId="{BBFED169-FC88-46CC-90B2-24054D9F7979}" sibTransId="{B8CD6655-29E8-49B5-99CA-B6DE59656C32}"/>
    <dgm:cxn modelId="{32B5AED8-7B76-4BB0-889E-98A12FD07997}" type="presOf" srcId="{7429F1D6-F277-432E-907E-67D00F5AE0FA}" destId="{3598FB9E-9E91-436F-9FB0-2DAEB47ACE9D}" srcOrd="0" destOrd="0" presId="urn:microsoft.com/office/officeart/2008/layout/LinedList"/>
    <dgm:cxn modelId="{536C1CF2-B22B-4EDD-B493-17F747CCCA68}" type="presOf" srcId="{74279886-7E3C-49A9-A870-6E0B85B712E5}" destId="{02C0B527-E60D-4D0F-BB52-3CF099933FCC}" srcOrd="0" destOrd="0" presId="urn:microsoft.com/office/officeart/2008/layout/LinedList"/>
    <dgm:cxn modelId="{2E13F0F2-FDCB-48A5-9714-A56A8D0FD9FA}" type="presOf" srcId="{6DC99B73-CAA6-4A24-8E0C-9D2B7F469734}" destId="{D43C5F24-B33D-40B8-B68F-6AA1B8337982}" srcOrd="0" destOrd="0" presId="urn:microsoft.com/office/officeart/2008/layout/LinedList"/>
    <dgm:cxn modelId="{86FB7AFA-31FA-424F-8228-623926A8ED60}" type="presOf" srcId="{EADDAF87-7BC3-437A-BEE6-44744C7E8A20}" destId="{EAE50F83-63C2-481A-849E-D9A0D26A9904}" srcOrd="0" destOrd="0" presId="urn:microsoft.com/office/officeart/2008/layout/LinedList"/>
    <dgm:cxn modelId="{E8786CE8-A593-4D3B-9019-6641F9B28499}" type="presParOf" srcId="{3598FB9E-9E91-436F-9FB0-2DAEB47ACE9D}" destId="{501AFE7F-16C6-422F-9CD1-ECB3424CA77F}" srcOrd="0" destOrd="0" presId="urn:microsoft.com/office/officeart/2008/layout/LinedList"/>
    <dgm:cxn modelId="{1BF99874-580E-4EEF-93F4-D736AF7719BB}" type="presParOf" srcId="{3598FB9E-9E91-436F-9FB0-2DAEB47ACE9D}" destId="{08D177E8-1E66-4A16-BA0C-AF4D234ED808}" srcOrd="1" destOrd="0" presId="urn:microsoft.com/office/officeart/2008/layout/LinedList"/>
    <dgm:cxn modelId="{DA49572A-32A3-4CAB-8DB8-9203E45C2AC1}" type="presParOf" srcId="{08D177E8-1E66-4A16-BA0C-AF4D234ED808}" destId="{EAE50F83-63C2-481A-849E-D9A0D26A9904}" srcOrd="0" destOrd="0" presId="urn:microsoft.com/office/officeart/2008/layout/LinedList"/>
    <dgm:cxn modelId="{E75CCEA7-924E-4D50-AB06-0A7A5D04FB3C}" type="presParOf" srcId="{08D177E8-1E66-4A16-BA0C-AF4D234ED808}" destId="{61022D4C-21E3-43D9-8292-9E46FC673921}" srcOrd="1" destOrd="0" presId="urn:microsoft.com/office/officeart/2008/layout/LinedList"/>
    <dgm:cxn modelId="{38B51C4F-0CC0-40E1-85EC-31F588AE45C0}" type="presParOf" srcId="{3598FB9E-9E91-436F-9FB0-2DAEB47ACE9D}" destId="{5711021B-D775-4220-8D6D-7EE92A470B08}" srcOrd="2" destOrd="0" presId="urn:microsoft.com/office/officeart/2008/layout/LinedList"/>
    <dgm:cxn modelId="{41397DE6-B1E8-401A-B69B-6F495F3E15E5}" type="presParOf" srcId="{3598FB9E-9E91-436F-9FB0-2DAEB47ACE9D}" destId="{2D336A6A-5482-410C-8B42-AE6E007399C5}" srcOrd="3" destOrd="0" presId="urn:microsoft.com/office/officeart/2008/layout/LinedList"/>
    <dgm:cxn modelId="{E4F2A159-D835-4275-AC75-00DF69BB5352}" type="presParOf" srcId="{2D336A6A-5482-410C-8B42-AE6E007399C5}" destId="{D43C5F24-B33D-40B8-B68F-6AA1B8337982}" srcOrd="0" destOrd="0" presId="urn:microsoft.com/office/officeart/2008/layout/LinedList"/>
    <dgm:cxn modelId="{3D69945C-0727-47A2-8D00-CD9BD72DC857}" type="presParOf" srcId="{2D336A6A-5482-410C-8B42-AE6E007399C5}" destId="{DAED40D5-29F8-4B26-BF6F-BCCBAC01C29B}" srcOrd="1" destOrd="0" presId="urn:microsoft.com/office/officeart/2008/layout/LinedList"/>
    <dgm:cxn modelId="{E7BEF822-A676-4323-98EF-391A7F43B87C}" type="presParOf" srcId="{3598FB9E-9E91-436F-9FB0-2DAEB47ACE9D}" destId="{A5F43CAC-CEE1-4D49-A2A1-FFAB2FE8E8F0}" srcOrd="4" destOrd="0" presId="urn:microsoft.com/office/officeart/2008/layout/LinedList"/>
    <dgm:cxn modelId="{C9451722-18F3-4A60-9AEE-64536F0DE384}" type="presParOf" srcId="{3598FB9E-9E91-436F-9FB0-2DAEB47ACE9D}" destId="{175CD15B-CE5B-4A6B-8FCC-0AACDFA99DB6}" srcOrd="5" destOrd="0" presId="urn:microsoft.com/office/officeart/2008/layout/LinedList"/>
    <dgm:cxn modelId="{DA467690-9846-4E3B-8B53-6E53ED31A494}" type="presParOf" srcId="{175CD15B-CE5B-4A6B-8FCC-0AACDFA99DB6}" destId="{02C0B527-E60D-4D0F-BB52-3CF099933FCC}" srcOrd="0" destOrd="0" presId="urn:microsoft.com/office/officeart/2008/layout/LinedList"/>
    <dgm:cxn modelId="{F1F89CCC-1A9D-478B-A62B-4C9E6AA15065}" type="presParOf" srcId="{175CD15B-CE5B-4A6B-8FCC-0AACDFA99DB6}" destId="{01FFA63B-DE6D-4AF2-989C-FD267DFCA9BC}" srcOrd="1" destOrd="0" presId="urn:microsoft.com/office/officeart/2008/layout/LinedList"/>
    <dgm:cxn modelId="{6B79BB81-7F8E-4EF7-B28C-5F1588D5CFD3}" type="presParOf" srcId="{3598FB9E-9E91-436F-9FB0-2DAEB47ACE9D}" destId="{73355894-2432-4280-8584-53ED6D1B0A0F}" srcOrd="6" destOrd="0" presId="urn:microsoft.com/office/officeart/2008/layout/LinedList"/>
    <dgm:cxn modelId="{0EC9B212-3B70-4B23-8493-28DC05D91204}" type="presParOf" srcId="{3598FB9E-9E91-436F-9FB0-2DAEB47ACE9D}" destId="{8EBED758-6A97-4CF0-B2EB-80FFE1C77573}" srcOrd="7" destOrd="0" presId="urn:microsoft.com/office/officeart/2008/layout/LinedList"/>
    <dgm:cxn modelId="{DC10CEF4-C26D-4B60-B419-74E8AB488C8D}" type="presParOf" srcId="{8EBED758-6A97-4CF0-B2EB-80FFE1C77573}" destId="{0D759359-F46E-4A0C-BBCF-39938E3D838F}" srcOrd="0" destOrd="0" presId="urn:microsoft.com/office/officeart/2008/layout/LinedList"/>
    <dgm:cxn modelId="{AD847DCE-03E9-49FB-9030-2D4619710033}" type="presParOf" srcId="{8EBED758-6A97-4CF0-B2EB-80FFE1C77573}" destId="{5A54303A-0E24-4CE2-AEC0-FA396F2E00E6}" srcOrd="1" destOrd="0" presId="urn:microsoft.com/office/officeart/2008/layout/LinedList"/>
    <dgm:cxn modelId="{1E0CE69D-4A23-4E0E-A8AC-D827AF2C77CF}" type="presParOf" srcId="{3598FB9E-9E91-436F-9FB0-2DAEB47ACE9D}" destId="{A4F1CF99-F220-4CD3-8471-DE1DF2F3E571}" srcOrd="8" destOrd="0" presId="urn:microsoft.com/office/officeart/2008/layout/LinedList"/>
    <dgm:cxn modelId="{3F5E1A99-F715-4FF8-957F-2DF8C8D6A3F6}" type="presParOf" srcId="{3598FB9E-9E91-436F-9FB0-2DAEB47ACE9D}" destId="{107E603C-112C-4538-AAA9-79E6110948B1}" srcOrd="9" destOrd="0" presId="urn:microsoft.com/office/officeart/2008/layout/LinedList"/>
    <dgm:cxn modelId="{AE9458E9-D3E9-4BFC-8AB4-E4D2B7AF0523}" type="presParOf" srcId="{107E603C-112C-4538-AAA9-79E6110948B1}" destId="{84B2C78D-6F24-4123-9FBC-9E335C018438}" srcOrd="0" destOrd="0" presId="urn:microsoft.com/office/officeart/2008/layout/LinedList"/>
    <dgm:cxn modelId="{D8B65677-3AD9-413F-9CDF-03672B7976D6}" type="presParOf" srcId="{107E603C-112C-4538-AAA9-79E6110948B1}" destId="{18B32EE6-4616-4469-B81A-94EBE0AF25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7E0BCF-2C50-461B-99AB-118634786A3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246350A-63D9-46E7-9AD8-04698C3C64FD}">
      <dgm:prSet/>
      <dgm:spPr/>
      <dgm:t>
        <a:bodyPr/>
        <a:lstStyle/>
        <a:p>
          <a:r>
            <a:rPr lang="de-CH"/>
            <a:t>Documentation de haute qualité </a:t>
          </a:r>
          <a:r>
            <a:rPr lang="de-CH">
              <a:sym typeface="Wingdings" panose="05000000000000000000" pitchFamily="2" charset="2"/>
            </a:rPr>
            <a:t></a:t>
          </a:r>
          <a:r>
            <a:rPr lang="de-CH"/>
            <a:t> Respect des choix de la personne</a:t>
          </a:r>
          <a:endParaRPr lang="en-US"/>
        </a:p>
      </dgm:t>
    </dgm:pt>
    <dgm:pt modelId="{147A1137-A591-4855-945D-CA27D0BFBBB7}" type="parTrans" cxnId="{9C5BB091-41FD-4E92-8133-4AFA12E3D759}">
      <dgm:prSet/>
      <dgm:spPr/>
      <dgm:t>
        <a:bodyPr/>
        <a:lstStyle/>
        <a:p>
          <a:endParaRPr lang="en-US"/>
        </a:p>
      </dgm:t>
    </dgm:pt>
    <dgm:pt modelId="{69A18711-EB1B-471B-B19B-0AF75B91B9E6}" type="sibTrans" cxnId="{9C5BB091-41FD-4E92-8133-4AFA12E3D759}">
      <dgm:prSet/>
      <dgm:spPr/>
      <dgm:t>
        <a:bodyPr/>
        <a:lstStyle/>
        <a:p>
          <a:endParaRPr lang="en-US"/>
        </a:p>
      </dgm:t>
    </dgm:pt>
    <dgm:pt modelId="{0068808C-3368-45BC-B73A-683D8B957C47}">
      <dgm:prSet/>
      <dgm:spPr/>
      <dgm:t>
        <a:bodyPr/>
        <a:lstStyle/>
        <a:p>
          <a:r>
            <a:rPr lang="de-CH"/>
            <a:t>Anticipation des situations d’urgences en EMS (symptômes, besoins et souhaits de la personne) </a:t>
          </a:r>
          <a:endParaRPr lang="en-US"/>
        </a:p>
      </dgm:t>
    </dgm:pt>
    <dgm:pt modelId="{F2F677DE-41CE-4395-B17D-40B6218C855C}" type="parTrans" cxnId="{5D254825-56A0-4C02-B971-86A84F842830}">
      <dgm:prSet/>
      <dgm:spPr/>
      <dgm:t>
        <a:bodyPr/>
        <a:lstStyle/>
        <a:p>
          <a:endParaRPr lang="en-US"/>
        </a:p>
      </dgm:t>
    </dgm:pt>
    <dgm:pt modelId="{28767840-1221-4988-A3A1-5958DC0E2883}" type="sibTrans" cxnId="{5D254825-56A0-4C02-B971-86A84F842830}">
      <dgm:prSet/>
      <dgm:spPr/>
      <dgm:t>
        <a:bodyPr/>
        <a:lstStyle/>
        <a:p>
          <a:endParaRPr lang="en-US"/>
        </a:p>
      </dgm:t>
    </dgm:pt>
    <dgm:pt modelId="{23021AE8-367A-46F1-B8E9-436B51EC5FBC}">
      <dgm:prSet/>
      <dgm:spPr/>
      <dgm:t>
        <a:bodyPr/>
        <a:lstStyle/>
        <a:p>
          <a:r>
            <a:rPr lang="de-CH"/>
            <a:t>Témoignages de bénéficiaires: les entretiens ne sont pas facile, mais cela donne de la sécurité, et un sentiment de soulagement.</a:t>
          </a:r>
          <a:endParaRPr lang="en-US"/>
        </a:p>
      </dgm:t>
    </dgm:pt>
    <dgm:pt modelId="{92FE924D-08B5-4ABE-A54C-3EEEA0638C70}" type="parTrans" cxnId="{3F2C7509-F902-40CE-89F0-1E5A737C42CD}">
      <dgm:prSet/>
      <dgm:spPr/>
      <dgm:t>
        <a:bodyPr/>
        <a:lstStyle/>
        <a:p>
          <a:endParaRPr lang="en-US"/>
        </a:p>
      </dgm:t>
    </dgm:pt>
    <dgm:pt modelId="{3D789D67-CCF0-4B9E-B5B6-8D996B8E3CC2}" type="sibTrans" cxnId="{3F2C7509-F902-40CE-89F0-1E5A737C42CD}">
      <dgm:prSet/>
      <dgm:spPr/>
      <dgm:t>
        <a:bodyPr/>
        <a:lstStyle/>
        <a:p>
          <a:endParaRPr lang="en-US"/>
        </a:p>
      </dgm:t>
    </dgm:pt>
    <dgm:pt modelId="{C6CA2C81-2C42-448A-8FB7-E6ABE7BDEA04}" type="pres">
      <dgm:prSet presAssocID="{717E0BCF-2C50-461B-99AB-118634786A3A}" presName="root" presStyleCnt="0">
        <dgm:presLayoutVars>
          <dgm:dir/>
          <dgm:resizeHandles val="exact"/>
        </dgm:presLayoutVars>
      </dgm:prSet>
      <dgm:spPr/>
    </dgm:pt>
    <dgm:pt modelId="{2B71AB7E-F7DA-4460-9895-E69F0FC282F6}" type="pres">
      <dgm:prSet presAssocID="{2246350A-63D9-46E7-9AD8-04698C3C64FD}" presName="compNode" presStyleCnt="0"/>
      <dgm:spPr/>
    </dgm:pt>
    <dgm:pt modelId="{0F37E57B-9F17-47EB-8C61-9A14AAB8D81A}" type="pres">
      <dgm:prSet presAssocID="{2246350A-63D9-46E7-9AD8-04698C3C64FD}" presName="bgRect" presStyleLbl="bgShp" presStyleIdx="0" presStyleCnt="3"/>
      <dgm:spPr/>
    </dgm:pt>
    <dgm:pt modelId="{56A46154-867B-43D2-85F0-186B1FCF3CBE}" type="pres">
      <dgm:prSet presAssocID="{2246350A-63D9-46E7-9AD8-04698C3C64F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äkchen"/>
        </a:ext>
      </dgm:extLst>
    </dgm:pt>
    <dgm:pt modelId="{6EC8138C-6302-4E8D-AEBE-4D61803A1C5F}" type="pres">
      <dgm:prSet presAssocID="{2246350A-63D9-46E7-9AD8-04698C3C64FD}" presName="spaceRect" presStyleCnt="0"/>
      <dgm:spPr/>
    </dgm:pt>
    <dgm:pt modelId="{C6D8C726-27BA-4C63-96FC-130A7D4A0E61}" type="pres">
      <dgm:prSet presAssocID="{2246350A-63D9-46E7-9AD8-04698C3C64FD}" presName="parTx" presStyleLbl="revTx" presStyleIdx="0" presStyleCnt="3">
        <dgm:presLayoutVars>
          <dgm:chMax val="0"/>
          <dgm:chPref val="0"/>
        </dgm:presLayoutVars>
      </dgm:prSet>
      <dgm:spPr/>
    </dgm:pt>
    <dgm:pt modelId="{D1090688-3B14-4506-BFB7-C48E27263F4A}" type="pres">
      <dgm:prSet presAssocID="{69A18711-EB1B-471B-B19B-0AF75B91B9E6}" presName="sibTrans" presStyleCnt="0"/>
      <dgm:spPr/>
    </dgm:pt>
    <dgm:pt modelId="{C59D9F27-79FC-4821-8490-AEF6122C77B7}" type="pres">
      <dgm:prSet presAssocID="{0068808C-3368-45BC-B73A-683D8B957C47}" presName="compNode" presStyleCnt="0"/>
      <dgm:spPr/>
    </dgm:pt>
    <dgm:pt modelId="{ED28B4AF-1785-469B-9B20-787F02C371FA}" type="pres">
      <dgm:prSet presAssocID="{0068808C-3368-45BC-B73A-683D8B957C47}" presName="bgRect" presStyleLbl="bgShp" presStyleIdx="1" presStyleCnt="3"/>
      <dgm:spPr/>
    </dgm:pt>
    <dgm:pt modelId="{EB8EFE13-EE10-4F30-974F-B2B6BBB02FAB}" type="pres">
      <dgm:prSet presAssocID="{0068808C-3368-45BC-B73A-683D8B957C4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ankenwagen"/>
        </a:ext>
      </dgm:extLst>
    </dgm:pt>
    <dgm:pt modelId="{81E95857-9F18-4B1A-AB7E-532C0D6CE14B}" type="pres">
      <dgm:prSet presAssocID="{0068808C-3368-45BC-B73A-683D8B957C47}" presName="spaceRect" presStyleCnt="0"/>
      <dgm:spPr/>
    </dgm:pt>
    <dgm:pt modelId="{D4AE753B-B03A-477B-BE9D-955C223AC383}" type="pres">
      <dgm:prSet presAssocID="{0068808C-3368-45BC-B73A-683D8B957C47}" presName="parTx" presStyleLbl="revTx" presStyleIdx="1" presStyleCnt="3">
        <dgm:presLayoutVars>
          <dgm:chMax val="0"/>
          <dgm:chPref val="0"/>
        </dgm:presLayoutVars>
      </dgm:prSet>
      <dgm:spPr/>
    </dgm:pt>
    <dgm:pt modelId="{F6EAAB8F-5714-4E80-AE73-F31D59343F49}" type="pres">
      <dgm:prSet presAssocID="{28767840-1221-4988-A3A1-5958DC0E2883}" presName="sibTrans" presStyleCnt="0"/>
      <dgm:spPr/>
    </dgm:pt>
    <dgm:pt modelId="{2B3BCE7B-CCCF-429B-9A13-5EE965D250FD}" type="pres">
      <dgm:prSet presAssocID="{23021AE8-367A-46F1-B8E9-436B51EC5FBC}" presName="compNode" presStyleCnt="0"/>
      <dgm:spPr/>
    </dgm:pt>
    <dgm:pt modelId="{3F1CCF0B-1121-4973-87A4-E83F5917A567}" type="pres">
      <dgm:prSet presAssocID="{23021AE8-367A-46F1-B8E9-436B51EC5FBC}" presName="bgRect" presStyleLbl="bgShp" presStyleIdx="2" presStyleCnt="3"/>
      <dgm:spPr/>
    </dgm:pt>
    <dgm:pt modelId="{0A6F6413-7D44-4186-A3B4-2FFAF24F9A2F}" type="pres">
      <dgm:prSet presAssocID="{23021AE8-367A-46F1-B8E9-436B51EC5FB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de"/>
        </a:ext>
      </dgm:extLst>
    </dgm:pt>
    <dgm:pt modelId="{72DAD1FB-3A95-42CA-80CA-A16C0C561A7D}" type="pres">
      <dgm:prSet presAssocID="{23021AE8-367A-46F1-B8E9-436B51EC5FBC}" presName="spaceRect" presStyleCnt="0"/>
      <dgm:spPr/>
    </dgm:pt>
    <dgm:pt modelId="{8F7830AE-CE1C-4BDF-9815-77DF74953146}" type="pres">
      <dgm:prSet presAssocID="{23021AE8-367A-46F1-B8E9-436B51EC5FB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F2C7509-F902-40CE-89F0-1E5A737C42CD}" srcId="{717E0BCF-2C50-461B-99AB-118634786A3A}" destId="{23021AE8-367A-46F1-B8E9-436B51EC5FBC}" srcOrd="2" destOrd="0" parTransId="{92FE924D-08B5-4ABE-A54C-3EEEA0638C70}" sibTransId="{3D789D67-CCF0-4B9E-B5B6-8D996B8E3CC2}"/>
    <dgm:cxn modelId="{5D254825-56A0-4C02-B971-86A84F842830}" srcId="{717E0BCF-2C50-461B-99AB-118634786A3A}" destId="{0068808C-3368-45BC-B73A-683D8B957C47}" srcOrd="1" destOrd="0" parTransId="{F2F677DE-41CE-4395-B17D-40B6218C855C}" sibTransId="{28767840-1221-4988-A3A1-5958DC0E2883}"/>
    <dgm:cxn modelId="{2054B06D-679A-4D24-891C-C6FFB1E5BB58}" type="presOf" srcId="{717E0BCF-2C50-461B-99AB-118634786A3A}" destId="{C6CA2C81-2C42-448A-8FB7-E6ABE7BDEA04}" srcOrd="0" destOrd="0" presId="urn:microsoft.com/office/officeart/2018/2/layout/IconVerticalSolidList"/>
    <dgm:cxn modelId="{5D415B83-D277-46C7-AF18-EA7ACDA19DA4}" type="presOf" srcId="{0068808C-3368-45BC-B73A-683D8B957C47}" destId="{D4AE753B-B03A-477B-BE9D-955C223AC383}" srcOrd="0" destOrd="0" presId="urn:microsoft.com/office/officeart/2018/2/layout/IconVerticalSolidList"/>
    <dgm:cxn modelId="{9C5BB091-41FD-4E92-8133-4AFA12E3D759}" srcId="{717E0BCF-2C50-461B-99AB-118634786A3A}" destId="{2246350A-63D9-46E7-9AD8-04698C3C64FD}" srcOrd="0" destOrd="0" parTransId="{147A1137-A591-4855-945D-CA27D0BFBBB7}" sibTransId="{69A18711-EB1B-471B-B19B-0AF75B91B9E6}"/>
    <dgm:cxn modelId="{114D79E1-B2A5-401D-A85C-3F2A1C6B4F64}" type="presOf" srcId="{2246350A-63D9-46E7-9AD8-04698C3C64FD}" destId="{C6D8C726-27BA-4C63-96FC-130A7D4A0E61}" srcOrd="0" destOrd="0" presId="urn:microsoft.com/office/officeart/2018/2/layout/IconVerticalSolidList"/>
    <dgm:cxn modelId="{9859EDF2-E359-4120-846B-1AB22655075C}" type="presOf" srcId="{23021AE8-367A-46F1-B8E9-436B51EC5FBC}" destId="{8F7830AE-CE1C-4BDF-9815-77DF74953146}" srcOrd="0" destOrd="0" presId="urn:microsoft.com/office/officeart/2018/2/layout/IconVerticalSolidList"/>
    <dgm:cxn modelId="{A48F0949-618C-4270-ACA3-49954AC3EBA4}" type="presParOf" srcId="{C6CA2C81-2C42-448A-8FB7-E6ABE7BDEA04}" destId="{2B71AB7E-F7DA-4460-9895-E69F0FC282F6}" srcOrd="0" destOrd="0" presId="urn:microsoft.com/office/officeart/2018/2/layout/IconVerticalSolidList"/>
    <dgm:cxn modelId="{8A7A580E-D14A-407D-8096-CA9819735677}" type="presParOf" srcId="{2B71AB7E-F7DA-4460-9895-E69F0FC282F6}" destId="{0F37E57B-9F17-47EB-8C61-9A14AAB8D81A}" srcOrd="0" destOrd="0" presId="urn:microsoft.com/office/officeart/2018/2/layout/IconVerticalSolidList"/>
    <dgm:cxn modelId="{1E800557-725E-4F70-B8CA-4807E9537A50}" type="presParOf" srcId="{2B71AB7E-F7DA-4460-9895-E69F0FC282F6}" destId="{56A46154-867B-43D2-85F0-186B1FCF3CBE}" srcOrd="1" destOrd="0" presId="urn:microsoft.com/office/officeart/2018/2/layout/IconVerticalSolidList"/>
    <dgm:cxn modelId="{4F911817-EAFC-4EAC-8A63-7CE4C2184FE6}" type="presParOf" srcId="{2B71AB7E-F7DA-4460-9895-E69F0FC282F6}" destId="{6EC8138C-6302-4E8D-AEBE-4D61803A1C5F}" srcOrd="2" destOrd="0" presId="urn:microsoft.com/office/officeart/2018/2/layout/IconVerticalSolidList"/>
    <dgm:cxn modelId="{51828F6C-4FB7-4666-BBA4-88E8BA7B2170}" type="presParOf" srcId="{2B71AB7E-F7DA-4460-9895-E69F0FC282F6}" destId="{C6D8C726-27BA-4C63-96FC-130A7D4A0E61}" srcOrd="3" destOrd="0" presId="urn:microsoft.com/office/officeart/2018/2/layout/IconVerticalSolidList"/>
    <dgm:cxn modelId="{E0358BAE-804A-4590-B527-0711D1BD1A99}" type="presParOf" srcId="{C6CA2C81-2C42-448A-8FB7-E6ABE7BDEA04}" destId="{D1090688-3B14-4506-BFB7-C48E27263F4A}" srcOrd="1" destOrd="0" presId="urn:microsoft.com/office/officeart/2018/2/layout/IconVerticalSolidList"/>
    <dgm:cxn modelId="{BBFA23C0-B195-4BA6-8AC0-65FCF3837CA8}" type="presParOf" srcId="{C6CA2C81-2C42-448A-8FB7-E6ABE7BDEA04}" destId="{C59D9F27-79FC-4821-8490-AEF6122C77B7}" srcOrd="2" destOrd="0" presId="urn:microsoft.com/office/officeart/2018/2/layout/IconVerticalSolidList"/>
    <dgm:cxn modelId="{922418C7-3117-4778-AD76-82A538BE4A66}" type="presParOf" srcId="{C59D9F27-79FC-4821-8490-AEF6122C77B7}" destId="{ED28B4AF-1785-469B-9B20-787F02C371FA}" srcOrd="0" destOrd="0" presId="urn:microsoft.com/office/officeart/2018/2/layout/IconVerticalSolidList"/>
    <dgm:cxn modelId="{20600D34-3628-47EC-A4BA-341C333AD96D}" type="presParOf" srcId="{C59D9F27-79FC-4821-8490-AEF6122C77B7}" destId="{EB8EFE13-EE10-4F30-974F-B2B6BBB02FAB}" srcOrd="1" destOrd="0" presId="urn:microsoft.com/office/officeart/2018/2/layout/IconVerticalSolidList"/>
    <dgm:cxn modelId="{E36D8DBC-3AC8-4643-A60A-AB7546A30160}" type="presParOf" srcId="{C59D9F27-79FC-4821-8490-AEF6122C77B7}" destId="{81E95857-9F18-4B1A-AB7E-532C0D6CE14B}" srcOrd="2" destOrd="0" presId="urn:microsoft.com/office/officeart/2018/2/layout/IconVerticalSolidList"/>
    <dgm:cxn modelId="{A913153A-CC1B-4118-8C13-F6EE5FBF9875}" type="presParOf" srcId="{C59D9F27-79FC-4821-8490-AEF6122C77B7}" destId="{D4AE753B-B03A-477B-BE9D-955C223AC383}" srcOrd="3" destOrd="0" presId="urn:microsoft.com/office/officeart/2018/2/layout/IconVerticalSolidList"/>
    <dgm:cxn modelId="{C84C4126-F3CF-46A3-BC43-DE196CC4C719}" type="presParOf" srcId="{C6CA2C81-2C42-448A-8FB7-E6ABE7BDEA04}" destId="{F6EAAB8F-5714-4E80-AE73-F31D59343F49}" srcOrd="3" destOrd="0" presId="urn:microsoft.com/office/officeart/2018/2/layout/IconVerticalSolidList"/>
    <dgm:cxn modelId="{52BFE055-B6E2-40F4-9068-E8D499305E1C}" type="presParOf" srcId="{C6CA2C81-2C42-448A-8FB7-E6ABE7BDEA04}" destId="{2B3BCE7B-CCCF-429B-9A13-5EE965D250FD}" srcOrd="4" destOrd="0" presId="urn:microsoft.com/office/officeart/2018/2/layout/IconVerticalSolidList"/>
    <dgm:cxn modelId="{D80B1066-7D1F-4AD7-8548-B1CAA4E8111F}" type="presParOf" srcId="{2B3BCE7B-CCCF-429B-9A13-5EE965D250FD}" destId="{3F1CCF0B-1121-4973-87A4-E83F5917A567}" srcOrd="0" destOrd="0" presId="urn:microsoft.com/office/officeart/2018/2/layout/IconVerticalSolidList"/>
    <dgm:cxn modelId="{C973AD2C-37C5-4930-AA57-35195EB5696D}" type="presParOf" srcId="{2B3BCE7B-CCCF-429B-9A13-5EE965D250FD}" destId="{0A6F6413-7D44-4186-A3B4-2FFAF24F9A2F}" srcOrd="1" destOrd="0" presId="urn:microsoft.com/office/officeart/2018/2/layout/IconVerticalSolidList"/>
    <dgm:cxn modelId="{EB40C980-3286-416F-ADA8-6063207FE1BD}" type="presParOf" srcId="{2B3BCE7B-CCCF-429B-9A13-5EE965D250FD}" destId="{72DAD1FB-3A95-42CA-80CA-A16C0C561A7D}" srcOrd="2" destOrd="0" presId="urn:microsoft.com/office/officeart/2018/2/layout/IconVerticalSolidList"/>
    <dgm:cxn modelId="{E8AC84C1-8168-4106-B683-2A44FDF635E9}" type="presParOf" srcId="{2B3BCE7B-CCCF-429B-9A13-5EE965D250FD}" destId="{8F7830AE-CE1C-4BDF-9815-77DF749531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207DB6-F789-4F99-B8B8-A3C3D4B360D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7F8609B-7247-49A1-A423-7B7F26217B53}">
      <dgm:prSet/>
      <dgm:spPr/>
      <dgm:t>
        <a:bodyPr/>
        <a:lstStyle/>
        <a:p>
          <a:r>
            <a:rPr lang="de-CH"/>
            <a:t>Eviter les prises de décisions pas claires la nuit ou le week-end dans l’urgence </a:t>
          </a:r>
          <a:endParaRPr lang="en-US"/>
        </a:p>
      </dgm:t>
    </dgm:pt>
    <dgm:pt modelId="{DC7C6CEC-2508-401D-8A0F-66277D526078}" type="parTrans" cxnId="{D2535CD3-7D15-4D2D-A78E-68D2D3A93095}">
      <dgm:prSet/>
      <dgm:spPr/>
      <dgm:t>
        <a:bodyPr/>
        <a:lstStyle/>
        <a:p>
          <a:endParaRPr lang="en-US"/>
        </a:p>
      </dgm:t>
    </dgm:pt>
    <dgm:pt modelId="{7803401A-26B4-4C99-94DC-D4F783790B95}" type="sibTrans" cxnId="{D2535CD3-7D15-4D2D-A78E-68D2D3A93095}">
      <dgm:prSet/>
      <dgm:spPr/>
      <dgm:t>
        <a:bodyPr/>
        <a:lstStyle/>
        <a:p>
          <a:endParaRPr lang="en-US"/>
        </a:p>
      </dgm:t>
    </dgm:pt>
    <dgm:pt modelId="{01A80428-63D5-4E53-9100-6AF593866655}">
      <dgm:prSet/>
      <dgm:spPr/>
      <dgm:t>
        <a:bodyPr/>
        <a:lstStyle/>
        <a:p>
          <a:r>
            <a:rPr lang="de-CH"/>
            <a:t>Favoriser le droit d’autonomie de la personne (autonomie relationelle)</a:t>
          </a:r>
          <a:endParaRPr lang="en-US"/>
        </a:p>
      </dgm:t>
    </dgm:pt>
    <dgm:pt modelId="{FDC4394F-8801-48E9-974C-DC8EBBBF4A34}" type="parTrans" cxnId="{F892AA2A-DFBE-47A3-A76B-B1917BCED128}">
      <dgm:prSet/>
      <dgm:spPr/>
      <dgm:t>
        <a:bodyPr/>
        <a:lstStyle/>
        <a:p>
          <a:endParaRPr lang="en-US"/>
        </a:p>
      </dgm:t>
    </dgm:pt>
    <dgm:pt modelId="{45F8F24C-6407-4A50-8DC4-14010B994581}" type="sibTrans" cxnId="{F892AA2A-DFBE-47A3-A76B-B1917BCED128}">
      <dgm:prSet/>
      <dgm:spPr/>
      <dgm:t>
        <a:bodyPr/>
        <a:lstStyle/>
        <a:p>
          <a:endParaRPr lang="en-US"/>
        </a:p>
      </dgm:t>
    </dgm:pt>
    <dgm:pt modelId="{CFC25C25-565C-420B-8993-DF0C49D329E6}">
      <dgm:prSet/>
      <dgm:spPr/>
      <dgm:t>
        <a:bodyPr/>
        <a:lstStyle/>
        <a:p>
          <a:r>
            <a:rPr lang="de-CH"/>
            <a:t>Renforcer le lien de confiance avec les résidents et les proches </a:t>
          </a:r>
          <a:endParaRPr lang="en-US"/>
        </a:p>
      </dgm:t>
    </dgm:pt>
    <dgm:pt modelId="{02FD739F-5BCD-4051-9E11-97786636C6A5}" type="parTrans" cxnId="{6E41F9C7-BDDF-497D-8F3F-1131C76C9BD9}">
      <dgm:prSet/>
      <dgm:spPr/>
      <dgm:t>
        <a:bodyPr/>
        <a:lstStyle/>
        <a:p>
          <a:endParaRPr lang="en-US"/>
        </a:p>
      </dgm:t>
    </dgm:pt>
    <dgm:pt modelId="{55E4050A-6D1E-457B-A55B-BE3A482A2D5D}" type="sibTrans" cxnId="{6E41F9C7-BDDF-497D-8F3F-1131C76C9BD9}">
      <dgm:prSet/>
      <dgm:spPr/>
      <dgm:t>
        <a:bodyPr/>
        <a:lstStyle/>
        <a:p>
          <a:endParaRPr lang="en-US"/>
        </a:p>
      </dgm:t>
    </dgm:pt>
    <dgm:pt modelId="{2150CA24-F49F-4544-A589-7C3184351ACA}" type="pres">
      <dgm:prSet presAssocID="{FA207DB6-F789-4F99-B8B8-A3C3D4B360D2}" presName="linear" presStyleCnt="0">
        <dgm:presLayoutVars>
          <dgm:animLvl val="lvl"/>
          <dgm:resizeHandles val="exact"/>
        </dgm:presLayoutVars>
      </dgm:prSet>
      <dgm:spPr/>
    </dgm:pt>
    <dgm:pt modelId="{D227C8C1-8A9D-4F87-BDA8-D03B86B76A1B}" type="pres">
      <dgm:prSet presAssocID="{77F8609B-7247-49A1-A423-7B7F26217B5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D59A959-A67A-47F1-BB6F-8771CE7401F0}" type="pres">
      <dgm:prSet presAssocID="{7803401A-26B4-4C99-94DC-D4F783790B95}" presName="spacer" presStyleCnt="0"/>
      <dgm:spPr/>
    </dgm:pt>
    <dgm:pt modelId="{8CBA9247-96B6-4C9B-9B7C-9AC4856D61CD}" type="pres">
      <dgm:prSet presAssocID="{01A80428-63D5-4E53-9100-6AF5938666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AC8AA4A-FF57-4E6C-8740-8F18549AA4D6}" type="pres">
      <dgm:prSet presAssocID="{45F8F24C-6407-4A50-8DC4-14010B994581}" presName="spacer" presStyleCnt="0"/>
      <dgm:spPr/>
    </dgm:pt>
    <dgm:pt modelId="{DA0AEFD5-CE92-44A6-A7A3-4C2B231AD052}" type="pres">
      <dgm:prSet presAssocID="{CFC25C25-565C-420B-8993-DF0C49D329E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892AA2A-DFBE-47A3-A76B-B1917BCED128}" srcId="{FA207DB6-F789-4F99-B8B8-A3C3D4B360D2}" destId="{01A80428-63D5-4E53-9100-6AF593866655}" srcOrd="1" destOrd="0" parTransId="{FDC4394F-8801-48E9-974C-DC8EBBBF4A34}" sibTransId="{45F8F24C-6407-4A50-8DC4-14010B994581}"/>
    <dgm:cxn modelId="{98275C7C-9CCF-43D1-ACD0-F217701F3E10}" type="presOf" srcId="{CFC25C25-565C-420B-8993-DF0C49D329E6}" destId="{DA0AEFD5-CE92-44A6-A7A3-4C2B231AD052}" srcOrd="0" destOrd="0" presId="urn:microsoft.com/office/officeart/2005/8/layout/vList2"/>
    <dgm:cxn modelId="{13E89987-E6DA-4863-8442-1E418ECC5E46}" type="presOf" srcId="{77F8609B-7247-49A1-A423-7B7F26217B53}" destId="{D227C8C1-8A9D-4F87-BDA8-D03B86B76A1B}" srcOrd="0" destOrd="0" presId="urn:microsoft.com/office/officeart/2005/8/layout/vList2"/>
    <dgm:cxn modelId="{6E41F9C7-BDDF-497D-8F3F-1131C76C9BD9}" srcId="{FA207DB6-F789-4F99-B8B8-A3C3D4B360D2}" destId="{CFC25C25-565C-420B-8993-DF0C49D329E6}" srcOrd="2" destOrd="0" parTransId="{02FD739F-5BCD-4051-9E11-97786636C6A5}" sibTransId="{55E4050A-6D1E-457B-A55B-BE3A482A2D5D}"/>
    <dgm:cxn modelId="{D2535CD3-7D15-4D2D-A78E-68D2D3A93095}" srcId="{FA207DB6-F789-4F99-B8B8-A3C3D4B360D2}" destId="{77F8609B-7247-49A1-A423-7B7F26217B53}" srcOrd="0" destOrd="0" parTransId="{DC7C6CEC-2508-401D-8A0F-66277D526078}" sibTransId="{7803401A-26B4-4C99-94DC-D4F783790B95}"/>
    <dgm:cxn modelId="{5A832FDC-D156-445C-8D71-943C1B25081E}" type="presOf" srcId="{FA207DB6-F789-4F99-B8B8-A3C3D4B360D2}" destId="{2150CA24-F49F-4544-A589-7C3184351ACA}" srcOrd="0" destOrd="0" presId="urn:microsoft.com/office/officeart/2005/8/layout/vList2"/>
    <dgm:cxn modelId="{9FF664FA-1BBE-4F59-901D-71E5CFAA0CEC}" type="presOf" srcId="{01A80428-63D5-4E53-9100-6AF593866655}" destId="{8CBA9247-96B6-4C9B-9B7C-9AC4856D61CD}" srcOrd="0" destOrd="0" presId="urn:microsoft.com/office/officeart/2005/8/layout/vList2"/>
    <dgm:cxn modelId="{7AAE20A7-01A1-4FB4-BD9D-3E3F375ACFEB}" type="presParOf" srcId="{2150CA24-F49F-4544-A589-7C3184351ACA}" destId="{D227C8C1-8A9D-4F87-BDA8-D03B86B76A1B}" srcOrd="0" destOrd="0" presId="urn:microsoft.com/office/officeart/2005/8/layout/vList2"/>
    <dgm:cxn modelId="{7BD8D33D-3A4F-44C3-A6D0-113791772650}" type="presParOf" srcId="{2150CA24-F49F-4544-A589-7C3184351ACA}" destId="{7D59A959-A67A-47F1-BB6F-8771CE7401F0}" srcOrd="1" destOrd="0" presId="urn:microsoft.com/office/officeart/2005/8/layout/vList2"/>
    <dgm:cxn modelId="{B7462334-A9D6-43EB-BC54-9C6FA23CE085}" type="presParOf" srcId="{2150CA24-F49F-4544-A589-7C3184351ACA}" destId="{8CBA9247-96B6-4C9B-9B7C-9AC4856D61CD}" srcOrd="2" destOrd="0" presId="urn:microsoft.com/office/officeart/2005/8/layout/vList2"/>
    <dgm:cxn modelId="{E2BFC189-B2BB-4638-AB58-8EF087A18A83}" type="presParOf" srcId="{2150CA24-F49F-4544-A589-7C3184351ACA}" destId="{AAC8AA4A-FF57-4E6C-8740-8F18549AA4D6}" srcOrd="3" destOrd="0" presId="urn:microsoft.com/office/officeart/2005/8/layout/vList2"/>
    <dgm:cxn modelId="{C60CA482-E325-4C5F-A6DA-7654CF0C8EDC}" type="presParOf" srcId="{2150CA24-F49F-4544-A589-7C3184351ACA}" destId="{DA0AEFD5-CE92-44A6-A7A3-4C2B231AD05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4CD286-4D64-4061-A9B2-53AC4A2C972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215C2218-3465-4828-9141-A20232492A0C}">
      <dgm:prSet/>
      <dgm:spPr/>
      <dgm:t>
        <a:bodyPr/>
        <a:lstStyle/>
        <a:p>
          <a:r>
            <a:rPr lang="de-CH" dirty="0" err="1"/>
            <a:t>Préparation</a:t>
          </a:r>
          <a:r>
            <a:rPr lang="de-CH" dirty="0"/>
            <a:t> à des </a:t>
          </a:r>
          <a:r>
            <a:rPr lang="de-CH" dirty="0" err="1"/>
            <a:t>décisions</a:t>
          </a:r>
          <a:r>
            <a:rPr lang="de-CH" dirty="0"/>
            <a:t> </a:t>
          </a:r>
          <a:r>
            <a:rPr lang="de-CH" dirty="0" err="1"/>
            <a:t>compliquées</a:t>
          </a:r>
          <a:r>
            <a:rPr lang="de-CH" dirty="0"/>
            <a:t> en </a:t>
          </a:r>
          <a:r>
            <a:rPr lang="de-CH" dirty="0" err="1"/>
            <a:t>avance</a:t>
          </a:r>
          <a:r>
            <a:rPr lang="de-CH" dirty="0"/>
            <a:t> (</a:t>
          </a:r>
          <a:r>
            <a:rPr lang="de-CH" dirty="0" err="1"/>
            <a:t>surtout</a:t>
          </a:r>
          <a:r>
            <a:rPr lang="de-CH" dirty="0"/>
            <a:t> si </a:t>
          </a:r>
          <a:r>
            <a:rPr lang="de-CH" dirty="0" err="1"/>
            <a:t>les</a:t>
          </a:r>
          <a:r>
            <a:rPr lang="de-CH" dirty="0"/>
            <a:t> </a:t>
          </a:r>
          <a:r>
            <a:rPr lang="de-CH" dirty="0" err="1"/>
            <a:t>proches</a:t>
          </a:r>
          <a:r>
            <a:rPr lang="de-CH" dirty="0"/>
            <a:t> </a:t>
          </a:r>
          <a:r>
            <a:rPr lang="de-CH" dirty="0" err="1"/>
            <a:t>sont</a:t>
          </a:r>
          <a:r>
            <a:rPr lang="de-CH" dirty="0"/>
            <a:t> </a:t>
          </a:r>
          <a:r>
            <a:rPr lang="de-CH" dirty="0" err="1"/>
            <a:t>les</a:t>
          </a:r>
          <a:r>
            <a:rPr lang="de-CH" dirty="0"/>
            <a:t> </a:t>
          </a:r>
          <a:r>
            <a:rPr lang="de-CH" dirty="0" err="1"/>
            <a:t>représentants</a:t>
          </a:r>
          <a:r>
            <a:rPr lang="de-CH" dirty="0"/>
            <a:t> </a:t>
          </a:r>
          <a:r>
            <a:rPr lang="de-CH" dirty="0" err="1"/>
            <a:t>thérapeutiques</a:t>
          </a:r>
          <a:r>
            <a:rPr lang="de-CH" dirty="0"/>
            <a:t>) (cf. </a:t>
          </a:r>
          <a:r>
            <a:rPr lang="de-CH" dirty="0" err="1"/>
            <a:t>Vi</a:t>
          </a:r>
          <a:endParaRPr lang="en-US" dirty="0"/>
        </a:p>
      </dgm:t>
    </dgm:pt>
    <dgm:pt modelId="{2C864E83-12DF-42D8-AB8E-FEFC19E3FBB5}" type="parTrans" cxnId="{1BB72D39-804B-42A8-BF5A-5457ED2B652F}">
      <dgm:prSet/>
      <dgm:spPr/>
      <dgm:t>
        <a:bodyPr/>
        <a:lstStyle/>
        <a:p>
          <a:endParaRPr lang="en-US"/>
        </a:p>
      </dgm:t>
    </dgm:pt>
    <dgm:pt modelId="{02CCCC71-08EE-45EA-BA40-9EF43A89F660}" type="sibTrans" cxnId="{1BB72D39-804B-42A8-BF5A-5457ED2B652F}">
      <dgm:prSet/>
      <dgm:spPr/>
      <dgm:t>
        <a:bodyPr/>
        <a:lstStyle/>
        <a:p>
          <a:endParaRPr lang="en-US"/>
        </a:p>
      </dgm:t>
    </dgm:pt>
    <dgm:pt modelId="{CEE53EBD-C04A-4D58-9EDA-5E292A618015}">
      <dgm:prSet/>
      <dgm:spPr/>
      <dgm:t>
        <a:bodyPr/>
        <a:lstStyle/>
        <a:p>
          <a:r>
            <a:rPr lang="de-CH"/>
            <a:t>Renforce le lien de confiance entre les proches et les professionnel</a:t>
          </a:r>
          <a:endParaRPr lang="en-US"/>
        </a:p>
      </dgm:t>
    </dgm:pt>
    <dgm:pt modelId="{F87FDF5F-41F4-442B-A816-172062A14B70}" type="parTrans" cxnId="{BBCF9DA6-CB69-4B43-A550-46F72C39870B}">
      <dgm:prSet/>
      <dgm:spPr/>
      <dgm:t>
        <a:bodyPr/>
        <a:lstStyle/>
        <a:p>
          <a:endParaRPr lang="en-US"/>
        </a:p>
      </dgm:t>
    </dgm:pt>
    <dgm:pt modelId="{A345A107-BD90-4F8E-992C-C9FE28A01724}" type="sibTrans" cxnId="{BBCF9DA6-CB69-4B43-A550-46F72C39870B}">
      <dgm:prSet/>
      <dgm:spPr/>
      <dgm:t>
        <a:bodyPr/>
        <a:lstStyle/>
        <a:p>
          <a:endParaRPr lang="en-US"/>
        </a:p>
      </dgm:t>
    </dgm:pt>
    <dgm:pt modelId="{65A2CA39-8086-443E-A2A5-FE83A09ECAE5}" type="pres">
      <dgm:prSet presAssocID="{7D4CD286-4D64-4061-A9B2-53AC4A2C972A}" presName="root" presStyleCnt="0">
        <dgm:presLayoutVars>
          <dgm:dir/>
          <dgm:resizeHandles val="exact"/>
        </dgm:presLayoutVars>
      </dgm:prSet>
      <dgm:spPr/>
    </dgm:pt>
    <dgm:pt modelId="{00458D0E-7528-4480-90A0-13A90A779CEB}" type="pres">
      <dgm:prSet presAssocID="{7D4CD286-4D64-4061-A9B2-53AC4A2C972A}" presName="container" presStyleCnt="0">
        <dgm:presLayoutVars>
          <dgm:dir/>
          <dgm:resizeHandles val="exact"/>
        </dgm:presLayoutVars>
      </dgm:prSet>
      <dgm:spPr/>
    </dgm:pt>
    <dgm:pt modelId="{D697FC9E-A922-45AC-8551-C9A26FA55D6D}" type="pres">
      <dgm:prSet presAssocID="{215C2218-3465-4828-9141-A20232492A0C}" presName="compNode" presStyleCnt="0"/>
      <dgm:spPr/>
    </dgm:pt>
    <dgm:pt modelId="{FD71218F-E11A-4332-A641-24C805710F9F}" type="pres">
      <dgm:prSet presAssocID="{215C2218-3465-4828-9141-A20232492A0C}" presName="iconBgRect" presStyleLbl="bgShp" presStyleIdx="0" presStyleCnt="2"/>
      <dgm:spPr/>
    </dgm:pt>
    <dgm:pt modelId="{764A33E8-28F2-4454-93E3-6668EB0CCA94}" type="pres">
      <dgm:prSet presAssocID="{215C2218-3465-4828-9141-A20232492A0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zt"/>
        </a:ext>
      </dgm:extLst>
    </dgm:pt>
    <dgm:pt modelId="{A1715ED0-9E3D-45B7-8610-4B6C51373D8F}" type="pres">
      <dgm:prSet presAssocID="{215C2218-3465-4828-9141-A20232492A0C}" presName="spaceRect" presStyleCnt="0"/>
      <dgm:spPr/>
    </dgm:pt>
    <dgm:pt modelId="{0E9B0B67-8640-418E-AEF1-39E7B781FA1C}" type="pres">
      <dgm:prSet presAssocID="{215C2218-3465-4828-9141-A20232492A0C}" presName="textRect" presStyleLbl="revTx" presStyleIdx="0" presStyleCnt="2">
        <dgm:presLayoutVars>
          <dgm:chMax val="1"/>
          <dgm:chPref val="1"/>
        </dgm:presLayoutVars>
      </dgm:prSet>
      <dgm:spPr/>
    </dgm:pt>
    <dgm:pt modelId="{270DDB74-4860-4604-870C-93FF1ECDF15D}" type="pres">
      <dgm:prSet presAssocID="{02CCCC71-08EE-45EA-BA40-9EF43A89F660}" presName="sibTrans" presStyleLbl="sibTrans2D1" presStyleIdx="0" presStyleCnt="0"/>
      <dgm:spPr/>
    </dgm:pt>
    <dgm:pt modelId="{4CE9ACA1-5244-4283-BC60-A3D16FD2960A}" type="pres">
      <dgm:prSet presAssocID="{CEE53EBD-C04A-4D58-9EDA-5E292A618015}" presName="compNode" presStyleCnt="0"/>
      <dgm:spPr/>
    </dgm:pt>
    <dgm:pt modelId="{62A5FF5C-6B34-4E34-9C34-A53CE7BB6C77}" type="pres">
      <dgm:prSet presAssocID="{CEE53EBD-C04A-4D58-9EDA-5E292A618015}" presName="iconBgRect" presStyleLbl="bgShp" presStyleIdx="1" presStyleCnt="2"/>
      <dgm:spPr/>
    </dgm:pt>
    <dgm:pt modelId="{A507A092-E4A7-4EF8-BCB6-6AC3F974C356}" type="pres">
      <dgm:prSet presAssocID="{CEE53EBD-C04A-4D58-9EDA-5E292A61801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chlag"/>
        </a:ext>
      </dgm:extLst>
    </dgm:pt>
    <dgm:pt modelId="{404154AF-160B-4334-8519-F96764F4658D}" type="pres">
      <dgm:prSet presAssocID="{CEE53EBD-C04A-4D58-9EDA-5E292A618015}" presName="spaceRect" presStyleCnt="0"/>
      <dgm:spPr/>
    </dgm:pt>
    <dgm:pt modelId="{451A0622-68B7-401F-B375-09C75E3C5616}" type="pres">
      <dgm:prSet presAssocID="{CEE53EBD-C04A-4D58-9EDA-5E292A61801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1AE900F-5938-41F6-BB8C-E5842DEC44EE}" type="presOf" srcId="{02CCCC71-08EE-45EA-BA40-9EF43A89F660}" destId="{270DDB74-4860-4604-870C-93FF1ECDF15D}" srcOrd="0" destOrd="0" presId="urn:microsoft.com/office/officeart/2018/2/layout/IconCircleList"/>
    <dgm:cxn modelId="{1BB72D39-804B-42A8-BF5A-5457ED2B652F}" srcId="{7D4CD286-4D64-4061-A9B2-53AC4A2C972A}" destId="{215C2218-3465-4828-9141-A20232492A0C}" srcOrd="0" destOrd="0" parTransId="{2C864E83-12DF-42D8-AB8E-FEFC19E3FBB5}" sibTransId="{02CCCC71-08EE-45EA-BA40-9EF43A89F660}"/>
    <dgm:cxn modelId="{3C3BB683-5E15-41F8-9AAD-8D4F269578C7}" type="presOf" srcId="{215C2218-3465-4828-9141-A20232492A0C}" destId="{0E9B0B67-8640-418E-AEF1-39E7B781FA1C}" srcOrd="0" destOrd="0" presId="urn:microsoft.com/office/officeart/2018/2/layout/IconCircleList"/>
    <dgm:cxn modelId="{BBCF9DA6-CB69-4B43-A550-46F72C39870B}" srcId="{7D4CD286-4D64-4061-A9B2-53AC4A2C972A}" destId="{CEE53EBD-C04A-4D58-9EDA-5E292A618015}" srcOrd="1" destOrd="0" parTransId="{F87FDF5F-41F4-442B-A816-172062A14B70}" sibTransId="{A345A107-BD90-4F8E-992C-C9FE28A01724}"/>
    <dgm:cxn modelId="{8A31B1BD-24E8-431D-A3F2-E44195E32718}" type="presOf" srcId="{CEE53EBD-C04A-4D58-9EDA-5E292A618015}" destId="{451A0622-68B7-401F-B375-09C75E3C5616}" srcOrd="0" destOrd="0" presId="urn:microsoft.com/office/officeart/2018/2/layout/IconCircleList"/>
    <dgm:cxn modelId="{276ED1DE-3F05-436B-A050-C40A282A0643}" type="presOf" srcId="{7D4CD286-4D64-4061-A9B2-53AC4A2C972A}" destId="{65A2CA39-8086-443E-A2A5-FE83A09ECAE5}" srcOrd="0" destOrd="0" presId="urn:microsoft.com/office/officeart/2018/2/layout/IconCircleList"/>
    <dgm:cxn modelId="{9DF8C102-73D5-4731-AAC1-BB3CE3C9591A}" type="presParOf" srcId="{65A2CA39-8086-443E-A2A5-FE83A09ECAE5}" destId="{00458D0E-7528-4480-90A0-13A90A779CEB}" srcOrd="0" destOrd="0" presId="urn:microsoft.com/office/officeart/2018/2/layout/IconCircleList"/>
    <dgm:cxn modelId="{5D6BBC29-2775-4191-B896-7FAB18B17F35}" type="presParOf" srcId="{00458D0E-7528-4480-90A0-13A90A779CEB}" destId="{D697FC9E-A922-45AC-8551-C9A26FA55D6D}" srcOrd="0" destOrd="0" presId="urn:microsoft.com/office/officeart/2018/2/layout/IconCircleList"/>
    <dgm:cxn modelId="{A7D97C4E-002F-4BDF-A73F-A11E835EE967}" type="presParOf" srcId="{D697FC9E-A922-45AC-8551-C9A26FA55D6D}" destId="{FD71218F-E11A-4332-A641-24C805710F9F}" srcOrd="0" destOrd="0" presId="urn:microsoft.com/office/officeart/2018/2/layout/IconCircleList"/>
    <dgm:cxn modelId="{BBDC8956-3E37-45C6-B230-D3F717814DC7}" type="presParOf" srcId="{D697FC9E-A922-45AC-8551-C9A26FA55D6D}" destId="{764A33E8-28F2-4454-93E3-6668EB0CCA94}" srcOrd="1" destOrd="0" presId="urn:microsoft.com/office/officeart/2018/2/layout/IconCircleList"/>
    <dgm:cxn modelId="{F59EC1BE-C00B-454D-9991-EFA9F423E0ED}" type="presParOf" srcId="{D697FC9E-A922-45AC-8551-C9A26FA55D6D}" destId="{A1715ED0-9E3D-45B7-8610-4B6C51373D8F}" srcOrd="2" destOrd="0" presId="urn:microsoft.com/office/officeart/2018/2/layout/IconCircleList"/>
    <dgm:cxn modelId="{5AA2644E-28DA-4F33-A0CE-5B6361674965}" type="presParOf" srcId="{D697FC9E-A922-45AC-8551-C9A26FA55D6D}" destId="{0E9B0B67-8640-418E-AEF1-39E7B781FA1C}" srcOrd="3" destOrd="0" presId="urn:microsoft.com/office/officeart/2018/2/layout/IconCircleList"/>
    <dgm:cxn modelId="{C7486CA2-3B4A-47F2-B984-AAF0874D3EEB}" type="presParOf" srcId="{00458D0E-7528-4480-90A0-13A90A779CEB}" destId="{270DDB74-4860-4604-870C-93FF1ECDF15D}" srcOrd="1" destOrd="0" presId="urn:microsoft.com/office/officeart/2018/2/layout/IconCircleList"/>
    <dgm:cxn modelId="{7CA8322F-0377-4D45-885E-608A74171511}" type="presParOf" srcId="{00458D0E-7528-4480-90A0-13A90A779CEB}" destId="{4CE9ACA1-5244-4283-BC60-A3D16FD2960A}" srcOrd="2" destOrd="0" presId="urn:microsoft.com/office/officeart/2018/2/layout/IconCircleList"/>
    <dgm:cxn modelId="{E96223B9-744B-4442-8794-5F2F2EA226B6}" type="presParOf" srcId="{4CE9ACA1-5244-4283-BC60-A3D16FD2960A}" destId="{62A5FF5C-6B34-4E34-9C34-A53CE7BB6C77}" srcOrd="0" destOrd="0" presId="urn:microsoft.com/office/officeart/2018/2/layout/IconCircleList"/>
    <dgm:cxn modelId="{71153B4C-4E4D-4366-9100-AE6F8E5FC85C}" type="presParOf" srcId="{4CE9ACA1-5244-4283-BC60-A3D16FD2960A}" destId="{A507A092-E4A7-4EF8-BCB6-6AC3F974C356}" srcOrd="1" destOrd="0" presId="urn:microsoft.com/office/officeart/2018/2/layout/IconCircleList"/>
    <dgm:cxn modelId="{CE94AAB2-14DA-475E-ABA0-9D2B7C4F66F9}" type="presParOf" srcId="{4CE9ACA1-5244-4283-BC60-A3D16FD2960A}" destId="{404154AF-160B-4334-8519-F96764F4658D}" srcOrd="2" destOrd="0" presId="urn:microsoft.com/office/officeart/2018/2/layout/IconCircleList"/>
    <dgm:cxn modelId="{E7A52FD0-6DCF-4DE7-944B-91A95746282A}" type="presParOf" srcId="{4CE9ACA1-5244-4283-BC60-A3D16FD2960A}" destId="{451A0622-68B7-401F-B375-09C75E3C561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AFE7F-16C6-422F-9CD1-ECB3424CA77F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50F83-63C2-481A-849E-D9A0D26A9904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100" kern="1200" dirty="0"/>
            <a:t>Qu’est-ce que le projet de soins anticipé (</a:t>
          </a:r>
          <a:r>
            <a:rPr lang="fr-CH" sz="3100" kern="1200" dirty="0" err="1"/>
            <a:t>ProSA</a:t>
          </a:r>
          <a:r>
            <a:rPr lang="fr-CH" sz="3100" kern="1200" dirty="0"/>
            <a:t>)? </a:t>
          </a:r>
        </a:p>
      </dsp:txBody>
      <dsp:txXfrm>
        <a:off x="0" y="675"/>
        <a:ext cx="6900512" cy="1106957"/>
      </dsp:txXfrm>
    </dsp:sp>
    <dsp:sp modelId="{5711021B-D775-4220-8D6D-7EE92A470B08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C5F24-B33D-40B8-B68F-6AA1B8337982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100" kern="1200" dirty="0"/>
            <a:t>Le concept </a:t>
          </a:r>
          <a:r>
            <a:rPr lang="fr-CH" sz="3100" kern="1200" dirty="0" err="1"/>
            <a:t>ProSA</a:t>
          </a:r>
          <a:endParaRPr lang="fr-CH" sz="3100" kern="1200" dirty="0"/>
        </a:p>
      </dsp:txBody>
      <dsp:txXfrm>
        <a:off x="0" y="1107633"/>
        <a:ext cx="6900512" cy="1106957"/>
      </dsp:txXfrm>
    </dsp:sp>
    <dsp:sp modelId="{A5F43CAC-CEE1-4D49-A2A1-FFAB2FE8E8F0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0B527-E60D-4D0F-BB52-3CF099933FCC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100" kern="1200" dirty="0"/>
            <a:t>Les défis actuels </a:t>
          </a:r>
        </a:p>
      </dsp:txBody>
      <dsp:txXfrm>
        <a:off x="0" y="2214591"/>
        <a:ext cx="6900512" cy="1106957"/>
      </dsp:txXfrm>
    </dsp:sp>
    <dsp:sp modelId="{73355894-2432-4280-8584-53ED6D1B0A0F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59359-F46E-4A0C-BBCF-39938E3D838F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100" kern="1200" dirty="0"/>
            <a:t>Les</a:t>
          </a:r>
          <a:r>
            <a:rPr lang="fr-CH" sz="3100" kern="1200" baseline="0" dirty="0"/>
            <a:t> solutions apportées par le </a:t>
          </a:r>
          <a:r>
            <a:rPr lang="fr-CH" sz="3100" kern="1200" baseline="0" dirty="0" err="1"/>
            <a:t>ProSA</a:t>
          </a:r>
          <a:endParaRPr lang="fr-CH" sz="3100" kern="1200" dirty="0"/>
        </a:p>
      </dsp:txBody>
      <dsp:txXfrm>
        <a:off x="0" y="3321549"/>
        <a:ext cx="6900512" cy="1106957"/>
      </dsp:txXfrm>
    </dsp:sp>
    <dsp:sp modelId="{A4F1CF99-F220-4CD3-8471-DE1DF2F3E571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2C78D-6F24-4123-9FBC-9E335C018438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100" kern="1200" dirty="0"/>
            <a:t>Offres de formation continue</a:t>
          </a:r>
        </a:p>
      </dsp:txBody>
      <dsp:txXfrm>
        <a:off x="0" y="4428507"/>
        <a:ext cx="6900512" cy="1106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7E57B-9F17-47EB-8C61-9A14AAB8D81A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46154-867B-43D2-85F0-186B1FCF3CBE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8C726-27BA-4C63-96FC-130A7D4A0E61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/>
            <a:t>Documentation de haute qualité </a:t>
          </a:r>
          <a:r>
            <a:rPr lang="de-CH" sz="2500" kern="1200">
              <a:sym typeface="Wingdings" panose="05000000000000000000" pitchFamily="2" charset="2"/>
            </a:rPr>
            <a:t></a:t>
          </a:r>
          <a:r>
            <a:rPr lang="de-CH" sz="2500" kern="1200"/>
            <a:t> Respect des choix de la personne</a:t>
          </a:r>
          <a:endParaRPr lang="en-US" sz="2500" kern="1200"/>
        </a:p>
      </dsp:txBody>
      <dsp:txXfrm>
        <a:off x="1435590" y="531"/>
        <a:ext cx="9080009" cy="1242935"/>
      </dsp:txXfrm>
    </dsp:sp>
    <dsp:sp modelId="{ED28B4AF-1785-469B-9B20-787F02C371FA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EFE13-EE10-4F30-974F-B2B6BBB02FAB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E753B-B03A-477B-BE9D-955C223AC383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/>
            <a:t>Anticipation des situations d’urgences en EMS (symptômes, besoins et souhaits de la personne) </a:t>
          </a:r>
          <a:endParaRPr lang="en-US" sz="2500" kern="1200"/>
        </a:p>
      </dsp:txBody>
      <dsp:txXfrm>
        <a:off x="1435590" y="1554201"/>
        <a:ext cx="9080009" cy="1242935"/>
      </dsp:txXfrm>
    </dsp:sp>
    <dsp:sp modelId="{3F1CCF0B-1121-4973-87A4-E83F5917A567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F6413-7D44-4186-A3B4-2FFAF24F9A2F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830AE-CE1C-4BDF-9815-77DF74953146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500" kern="1200"/>
            <a:t>Témoignages de bénéficiaires: les entretiens ne sont pas facile, mais cela donne de la sécurité, et un sentiment de soulagement.</a:t>
          </a:r>
          <a:endParaRPr lang="en-US" sz="2500" kern="1200"/>
        </a:p>
      </dsp:txBody>
      <dsp:txXfrm>
        <a:off x="1435590" y="3107870"/>
        <a:ext cx="9080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7C8C1-8A9D-4F87-BDA8-D03B86B76A1B}">
      <dsp:nvSpPr>
        <dsp:cNvPr id="0" name=""/>
        <dsp:cNvSpPr/>
      </dsp:nvSpPr>
      <dsp:spPr>
        <a:xfrm>
          <a:off x="0" y="48969"/>
          <a:ext cx="10515600" cy="1352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400" kern="1200"/>
            <a:t>Eviter les prises de décisions pas claires la nuit ou le week-end dans l’urgence </a:t>
          </a:r>
          <a:endParaRPr lang="en-US" sz="3400" kern="1200"/>
        </a:p>
      </dsp:txBody>
      <dsp:txXfrm>
        <a:off x="66025" y="114994"/>
        <a:ext cx="10383550" cy="1220470"/>
      </dsp:txXfrm>
    </dsp:sp>
    <dsp:sp modelId="{8CBA9247-96B6-4C9B-9B7C-9AC4856D61CD}">
      <dsp:nvSpPr>
        <dsp:cNvPr id="0" name=""/>
        <dsp:cNvSpPr/>
      </dsp:nvSpPr>
      <dsp:spPr>
        <a:xfrm>
          <a:off x="0" y="1499409"/>
          <a:ext cx="10515600" cy="13525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400" kern="1200"/>
            <a:t>Favoriser le droit d’autonomie de la personne (autonomie relationelle)</a:t>
          </a:r>
          <a:endParaRPr lang="en-US" sz="3400" kern="1200"/>
        </a:p>
      </dsp:txBody>
      <dsp:txXfrm>
        <a:off x="66025" y="1565434"/>
        <a:ext cx="10383550" cy="1220470"/>
      </dsp:txXfrm>
    </dsp:sp>
    <dsp:sp modelId="{DA0AEFD5-CE92-44A6-A7A3-4C2B231AD052}">
      <dsp:nvSpPr>
        <dsp:cNvPr id="0" name=""/>
        <dsp:cNvSpPr/>
      </dsp:nvSpPr>
      <dsp:spPr>
        <a:xfrm>
          <a:off x="0" y="2949848"/>
          <a:ext cx="10515600" cy="13525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400" kern="1200"/>
            <a:t>Renforcer le lien de confiance avec les résidents et les proches </a:t>
          </a:r>
          <a:endParaRPr lang="en-US" sz="3400" kern="1200"/>
        </a:p>
      </dsp:txBody>
      <dsp:txXfrm>
        <a:off x="66025" y="3015873"/>
        <a:ext cx="10383550" cy="12204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1218F-E11A-4332-A641-24C805710F9F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A33E8-28F2-4454-93E3-6668EB0CCA94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B0B67-8640-418E-AEF1-39E7B781FA1C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 err="1"/>
            <a:t>Préparation</a:t>
          </a:r>
          <a:r>
            <a:rPr lang="de-CH" sz="1900" kern="1200" dirty="0"/>
            <a:t> à des </a:t>
          </a:r>
          <a:r>
            <a:rPr lang="de-CH" sz="1900" kern="1200" dirty="0" err="1"/>
            <a:t>décisions</a:t>
          </a:r>
          <a:r>
            <a:rPr lang="de-CH" sz="1900" kern="1200" dirty="0"/>
            <a:t> </a:t>
          </a:r>
          <a:r>
            <a:rPr lang="de-CH" sz="1900" kern="1200" dirty="0" err="1"/>
            <a:t>compliquées</a:t>
          </a:r>
          <a:r>
            <a:rPr lang="de-CH" sz="1900" kern="1200" dirty="0"/>
            <a:t> en </a:t>
          </a:r>
          <a:r>
            <a:rPr lang="de-CH" sz="1900" kern="1200" dirty="0" err="1"/>
            <a:t>avance</a:t>
          </a:r>
          <a:r>
            <a:rPr lang="de-CH" sz="1900" kern="1200" dirty="0"/>
            <a:t> (</a:t>
          </a:r>
          <a:r>
            <a:rPr lang="de-CH" sz="1900" kern="1200" dirty="0" err="1"/>
            <a:t>surtout</a:t>
          </a:r>
          <a:r>
            <a:rPr lang="de-CH" sz="1900" kern="1200" dirty="0"/>
            <a:t> si </a:t>
          </a:r>
          <a:r>
            <a:rPr lang="de-CH" sz="1900" kern="1200" dirty="0" err="1"/>
            <a:t>les</a:t>
          </a:r>
          <a:r>
            <a:rPr lang="de-CH" sz="1900" kern="1200" dirty="0"/>
            <a:t> </a:t>
          </a:r>
          <a:r>
            <a:rPr lang="de-CH" sz="1900" kern="1200" dirty="0" err="1"/>
            <a:t>proches</a:t>
          </a:r>
          <a:r>
            <a:rPr lang="de-CH" sz="1900" kern="1200" dirty="0"/>
            <a:t> </a:t>
          </a:r>
          <a:r>
            <a:rPr lang="de-CH" sz="1900" kern="1200" dirty="0" err="1"/>
            <a:t>sont</a:t>
          </a:r>
          <a:r>
            <a:rPr lang="de-CH" sz="1900" kern="1200" dirty="0"/>
            <a:t> </a:t>
          </a:r>
          <a:r>
            <a:rPr lang="de-CH" sz="1900" kern="1200" dirty="0" err="1"/>
            <a:t>les</a:t>
          </a:r>
          <a:r>
            <a:rPr lang="de-CH" sz="1900" kern="1200" dirty="0"/>
            <a:t> </a:t>
          </a:r>
          <a:r>
            <a:rPr lang="de-CH" sz="1900" kern="1200" dirty="0" err="1"/>
            <a:t>représentants</a:t>
          </a:r>
          <a:r>
            <a:rPr lang="de-CH" sz="1900" kern="1200" dirty="0"/>
            <a:t> </a:t>
          </a:r>
          <a:r>
            <a:rPr lang="de-CH" sz="1900" kern="1200" dirty="0" err="1"/>
            <a:t>thérapeutiques</a:t>
          </a:r>
          <a:r>
            <a:rPr lang="de-CH" sz="1900" kern="1200" dirty="0"/>
            <a:t>) (cf. </a:t>
          </a:r>
          <a:r>
            <a:rPr lang="de-CH" sz="1900" kern="1200" dirty="0" err="1"/>
            <a:t>Vi</a:t>
          </a:r>
          <a:endParaRPr lang="en-US" sz="1900" kern="1200" dirty="0"/>
        </a:p>
      </dsp:txBody>
      <dsp:txXfrm>
        <a:off x="1834517" y="1507711"/>
        <a:ext cx="3148942" cy="1335915"/>
      </dsp:txXfrm>
    </dsp:sp>
    <dsp:sp modelId="{62A5FF5C-6B34-4E34-9C34-A53CE7BB6C77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7A092-E4A7-4EF8-BCB6-6AC3F974C356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A0622-68B7-401F-B375-09C75E3C5616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/>
            <a:t>Renforce le lien de confiance entre les proches et les professionnel</a:t>
          </a:r>
          <a:endParaRPr lang="en-US" sz="1900" kern="1200"/>
        </a:p>
      </dsp:txBody>
      <dsp:txXfrm>
        <a:off x="7154322" y="1507711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B93F0-0593-4AC8-B26A-C1F00E29C2CE}" type="datetimeFigureOut">
              <a:rPr lang="de-CH" smtClean="0"/>
              <a:t>02.11.2023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FDA8A-5D9D-4109-8DCC-0051BA95FAFE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5085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DA8A-5D9D-4109-8DCC-0051BA95FAFE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9834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DA8A-5D9D-4109-8DCC-0051BA95FAFE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254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Als Dok</a:t>
            </a:r>
            <a:r>
              <a:rPr lang="fr-CH" baseline="0"/>
              <a:t> abgeben mit Standort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DA8A-5D9D-4109-8DCC-0051BA95FAFE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8371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DA8A-5D9D-4109-8DCC-0051BA95FAFE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4869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FDA8A-5D9D-4109-8DCC-0051BA95FAFE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9925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FDA8A-5D9D-4109-8DCC-0051BA95FAFE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694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/>
              <a:t>10.11.20, </a:t>
            </a:r>
            <a:fld id="{813DC104-410E-48ED-9057-A253B0867C9F}" type="slidenum">
              <a:rPr lang="de-CH" smtClean="0"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9793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C104-410E-48ED-9057-A253B0867C9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223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C104-410E-48ED-9057-A253B0867C9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4797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C104-410E-48ED-9057-A253B0867C9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1628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992CB7-79F2-4243-B9A8-DC961BE1A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943" y="2899827"/>
            <a:ext cx="10778400" cy="369332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marL="0">
              <a:defRPr lang="en-GB" sz="2000" b="1" dirty="0"/>
            </a:lvl1pPr>
          </a:lstStyle>
          <a:p>
            <a:pPr marL="0" lvl="0"/>
            <a:r>
              <a:rPr lang="en-US" sz="2000" b="1"/>
              <a:t>Vorname Name, Funktionsbezeichnung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A75E6-C484-46FA-9D4C-769610C3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946" y="2012756"/>
            <a:ext cx="10776857" cy="7848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spAutoFit/>
          </a:bodyPr>
          <a:lstStyle>
            <a:lvl1pPr>
              <a:defRPr lang="en-GB" sz="50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5000" b="1">
                <a:solidFill>
                  <a:schemeClr val="accent1"/>
                </a:solidFill>
              </a:rPr>
              <a:t>Haupttitel (Arial 50 Pt.)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954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992CB7-79F2-4243-B9A8-DC961BE1A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943" y="2899827"/>
            <a:ext cx="10778400" cy="369332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marL="0">
              <a:defRPr lang="en-GB" sz="2000" b="1" dirty="0"/>
            </a:lvl1pPr>
          </a:lstStyle>
          <a:p>
            <a:pPr marL="0" lvl="0"/>
            <a:r>
              <a:rPr lang="en-US" sz="2000" b="1"/>
              <a:t>Vorname Name, Funktionsbezeichnung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A75E6-C484-46FA-9D4C-769610C3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946" y="2012756"/>
            <a:ext cx="10776857" cy="784830"/>
          </a:xfrm>
          <a:noFill/>
        </p:spPr>
        <p:txBody>
          <a:bodyPr vert="horz" wrap="square" lIns="91440" tIns="45720" rIns="91440" bIns="45720" rtlCol="0" anchor="b" anchorCtr="0">
            <a:spAutoFit/>
          </a:bodyPr>
          <a:lstStyle>
            <a:lvl1pPr>
              <a:defRPr lang="en-GB" sz="50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5000" b="1">
                <a:solidFill>
                  <a:schemeClr val="accent1"/>
                </a:solidFill>
              </a:rPr>
              <a:t>Haupttitel (Arial 50 Pt.)</a:t>
            </a:r>
            <a:endParaRPr lang="en-US" dirty="0"/>
          </a:p>
        </p:txBody>
      </p:sp>
      <p:pic>
        <p:nvPicPr>
          <p:cNvPr id="8" name="Picture1">
            <a:extLst>
              <a:ext uri="{FF2B5EF4-FFF2-40B4-BE49-F238E27FC236}">
                <a16:creationId xmlns:a16="http://schemas.microsoft.com/office/drawing/2014/main" id="{3C083C40-1478-483D-816C-3F43218D2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9" y="811371"/>
            <a:ext cx="2186880" cy="39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02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weis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992CB7-79F2-4243-B9A8-DC961BE1A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943" y="3625541"/>
            <a:ext cx="10778400" cy="369332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marL="0">
              <a:defRPr lang="en-GB" sz="2000" b="1" dirty="0"/>
            </a:lvl1pPr>
          </a:lstStyle>
          <a:p>
            <a:pPr marL="0" lvl="0"/>
            <a:r>
              <a:rPr lang="en-US" sz="2000" b="1"/>
              <a:t>Vorname Name, Funktionsbezeichnung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A75E6-C484-46FA-9D4C-769610C3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946" y="1998244"/>
            <a:ext cx="10776857" cy="1477328"/>
          </a:xfrm>
          <a:noFill/>
        </p:spPr>
        <p:txBody>
          <a:bodyPr vert="horz" wrap="square" lIns="91440" tIns="45720" rIns="91440" bIns="45720" rtlCol="0" anchor="b" anchorCtr="0">
            <a:spAutoFit/>
          </a:bodyPr>
          <a:lstStyle>
            <a:lvl1pPr>
              <a:defRPr lang="en-US" sz="50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5000" b="1">
                <a:solidFill>
                  <a:schemeClr val="accent1"/>
                </a:solidFill>
              </a:rPr>
              <a:t>Haupttitel (Arial 50 Pt.)</a:t>
            </a:r>
            <a:br>
              <a:rPr lang="en-US" sz="5000" b="1">
                <a:solidFill>
                  <a:schemeClr val="accent1"/>
                </a:solidFill>
              </a:rPr>
            </a:br>
            <a:r>
              <a:rPr lang="en-US" sz="5000" b="1">
                <a:solidFill>
                  <a:schemeClr val="accent1"/>
                </a:solidFill>
              </a:rPr>
              <a:t>Beispeil Co-Branding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186328-B9D1-4DC7-989D-43131EB68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75" y="476521"/>
            <a:ext cx="2563599" cy="936699"/>
          </a:xfrm>
          <a:prstGeom prst="rect">
            <a:avLst/>
          </a:prstGeom>
        </p:spPr>
      </p:pic>
      <p:pic>
        <p:nvPicPr>
          <p:cNvPr id="17" name="Picture 16" descr="A black sign with white text&#10;&#10;Description automatically generated">
            <a:extLst>
              <a:ext uri="{FF2B5EF4-FFF2-40B4-BE49-F238E27FC236}">
                <a16:creationId xmlns:a16="http://schemas.microsoft.com/office/drawing/2014/main" id="{E5DA0A16-A237-41A9-BD98-F43EA446DF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49" y="661711"/>
            <a:ext cx="1804051" cy="615600"/>
          </a:xfrm>
          <a:prstGeom prst="rect">
            <a:avLst/>
          </a:prstGeom>
        </p:spPr>
      </p:pic>
      <p:pic>
        <p:nvPicPr>
          <p:cNvPr id="10" name="Picture1">
            <a:extLst>
              <a:ext uri="{FF2B5EF4-FFF2-40B4-BE49-F238E27FC236}">
                <a16:creationId xmlns:a16="http://schemas.microsoft.com/office/drawing/2014/main" id="{C5CBAE6E-E067-45F7-8B85-CB52FB830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9" y="811371"/>
            <a:ext cx="2186880" cy="390382"/>
          </a:xfrm>
          <a:prstGeom prst="rect">
            <a:avLst/>
          </a:prstGeom>
        </p:spPr>
      </p:pic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AE443F89-D8AA-CD47-BFA0-2A8445CE56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F83685D0-036F-924B-B5F0-7EB4A145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2702"/>
            <a:ext cx="2743200" cy="365125"/>
          </a:xfrm>
        </p:spPr>
        <p:txBody>
          <a:bodyPr/>
          <a:lstStyle/>
          <a:p>
            <a:fld id="{664D30CD-3DDE-4A96-9E71-0C170C5E3021}" type="slidenum">
              <a:rPr lang="de-CH" smtClean="0"/>
              <a:pPr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50475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bla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96C63-96C8-45B1-AFCF-2D4BAF69CA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4E89"/>
              </a:gs>
              <a:gs pos="100000">
                <a:srgbClr val="00A0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pic>
        <p:nvPicPr>
          <p:cNvPr id="8" name="Graphic 9">
            <a:extLst>
              <a:ext uri="{FF2B5EF4-FFF2-40B4-BE49-F238E27FC236}">
                <a16:creationId xmlns:a16="http://schemas.microsoft.com/office/drawing/2014/main" id="{79998156-E1FE-42B2-82C2-42F324C446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16" y="0"/>
            <a:ext cx="2449285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992CB7-79F2-4243-B9A8-DC961BE1A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943" y="3625541"/>
            <a:ext cx="10778400" cy="369332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marL="0">
              <a:defRPr lang="en-GB" sz="2000" b="1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sz="2000" b="1"/>
              <a:t>Vorname Name, Funktionsbezeichnung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A75E6-C484-46FA-9D4C-769610C3D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946" y="1998244"/>
            <a:ext cx="10776857" cy="1477328"/>
          </a:xfrm>
          <a:noFill/>
        </p:spPr>
        <p:txBody>
          <a:bodyPr vert="horz" wrap="square" lIns="91440" tIns="45720" rIns="91440" bIns="45720" rtlCol="0" anchor="b" anchorCtr="0">
            <a:spAutoFit/>
          </a:bodyPr>
          <a:lstStyle>
            <a:lvl1pPr>
              <a:defRPr lang="en-US" sz="5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/>
              <a:t>Haupttitel (Arial 50 Pt.)</a:t>
            </a:r>
            <a:br>
              <a:rPr lang="de-DE"/>
            </a:br>
            <a:r>
              <a:rPr lang="de-DE"/>
              <a:t>Beispeil Co-Branding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07B6B0-E7F2-4B5E-BD1B-3381E9FFE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943" y="5997706"/>
            <a:ext cx="10778400" cy="313932"/>
          </a:xfrm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vi-VN"/>
              <a:t>Unternehmenseinheit, Veranstaltungsbezeichnung, Datum, Ort</a:t>
            </a:r>
            <a:endParaRPr lang="vi-V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9AA913-DEEA-4DBB-9070-446859FD45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53" y="661711"/>
            <a:ext cx="1806207" cy="61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7CC9FF-AD81-4090-9EE8-481E008B01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75" y="476521"/>
            <a:ext cx="2563599" cy="936699"/>
          </a:xfrm>
          <a:prstGeom prst="rect">
            <a:avLst/>
          </a:prstGeom>
        </p:spPr>
      </p:pic>
      <p:pic>
        <p:nvPicPr>
          <p:cNvPr id="14" name="Picture1">
            <a:extLst>
              <a:ext uri="{FF2B5EF4-FFF2-40B4-BE49-F238E27FC236}">
                <a16:creationId xmlns:a16="http://schemas.microsoft.com/office/drawing/2014/main" id="{5645D313-5D6A-4740-88C1-0A15BE622E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9" y="811371"/>
            <a:ext cx="2186880" cy="3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98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D5DD4C-9484-44DA-80CF-FA2E203249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943" y="1803902"/>
            <a:ext cx="10515600" cy="3816319"/>
          </a:xfrm>
        </p:spPr>
        <p:txBody>
          <a:bodyPr vert="horz" lIns="91440" tIns="45720" rIns="91440" bIns="45720" rtlCol="0">
            <a:noAutofit/>
          </a:bodyPr>
          <a:lstStyle>
            <a:lvl1pPr marL="457189" indent="-457189">
              <a:buFont typeface="+mj-lt"/>
              <a:buAutoNum type="arabicPeriod"/>
              <a:defRPr lang="fr" sz="2000" b="0" dirty="0">
                <a:solidFill>
                  <a:schemeClr val="tx2"/>
                </a:solidFill>
              </a:defRPr>
            </a:lvl1pPr>
          </a:lstStyle>
          <a:p>
            <a:r>
              <a:rPr lang="de-DE" b="1"/>
              <a:t>Punkt 1</a:t>
            </a:r>
          </a:p>
          <a:p>
            <a:r>
              <a:rPr lang="de-DE"/>
              <a:t>Punkt 2</a:t>
            </a:r>
          </a:p>
          <a:p>
            <a:r>
              <a:rPr lang="de-DE"/>
              <a:t>Punkt 3</a:t>
            </a:r>
          </a:p>
          <a:p>
            <a:r>
              <a:rPr lang="de-DE"/>
              <a:t>Etc.</a:t>
            </a:r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5971318-3F54-1A46-A080-2F8A8C85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1D6322A9-A868-EB46-8E76-0B16747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2702"/>
            <a:ext cx="2743200" cy="365125"/>
          </a:xfrm>
        </p:spPr>
        <p:txBody>
          <a:bodyPr/>
          <a:lstStyle/>
          <a:p>
            <a:fld id="{664D30CD-3DDE-4A96-9E71-0C170C5E3021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4954322B-F967-9340-B018-4C6C0550CC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82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4D217E-15ED-419A-BEC2-050A00B63D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945" y="2004103"/>
            <a:ext cx="9143999" cy="1605568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sz="5000" b="1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Zwischentitel</a:t>
            </a:r>
          </a:p>
          <a:p>
            <a:pPr lvl="0"/>
            <a:r>
              <a:rPr lang="en-US"/>
              <a:t>(Arial 50 pt.)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B2CE6C0-3155-4066-97A2-74219B50772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04733D8-ED42-4D1F-91E1-80256B743E4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57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52CB89-CCC7-4F5B-B8F4-D3DC8752AD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4E89"/>
              </a:gs>
              <a:gs pos="100000">
                <a:srgbClr val="00A0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noProof="0" dirty="0"/>
          </a:p>
        </p:txBody>
      </p:sp>
      <p:pic>
        <p:nvPicPr>
          <p:cNvPr id="6" name="Graphic 13">
            <a:extLst>
              <a:ext uri="{FF2B5EF4-FFF2-40B4-BE49-F238E27FC236}">
                <a16:creationId xmlns:a16="http://schemas.microsoft.com/office/drawing/2014/main" id="{F7BC50DC-9507-461F-8A11-9BD3AE721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449285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8352C5-B0AD-4361-9F03-FCF318F7DD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945" y="2004103"/>
            <a:ext cx="9143999" cy="1605568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sz="50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Zwischentitel</a:t>
            </a:r>
          </a:p>
          <a:p>
            <a:pPr lvl="0"/>
            <a:r>
              <a:rPr lang="en-US"/>
              <a:t>(Arial 50 pt.)</a:t>
            </a:r>
            <a:endParaRPr lang="en-US" dirty="0"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57F107-2A95-4FD5-97FC-236AD8004D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4" y="6272670"/>
            <a:ext cx="1270511" cy="226800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44C2A5-9189-49B9-BD06-895FBE2DE1A2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23A4764-DB31-48F8-BD80-8FC0D91C7F0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E2D0600-2095-4797-AABB-C578B829AFE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9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/>
              <a:t>10.11.20, </a:t>
            </a:r>
            <a:fld id="{813DC104-410E-48ED-9057-A253B0867C9F}" type="slidenum">
              <a:rPr lang="de-CH" smtClean="0"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3627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3537D5B-D572-4DE5-AB14-1D45059A41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4819" y="0"/>
            <a:ext cx="597718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072E4-3350-48FD-888D-7960226C0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946" y="521018"/>
            <a:ext cx="5199391" cy="8125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Inhalt und Bild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83003B6-7657-41A5-9B0C-56C7C64231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943" y="1874840"/>
            <a:ext cx="5266648" cy="3735388"/>
          </a:xfrm>
        </p:spPr>
        <p:txBody>
          <a:bodyPr/>
          <a:lstStyle>
            <a:lvl1pPr>
              <a:defRPr/>
            </a:lvl1pPr>
            <a:lvl2pPr marL="279393" indent="-27939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/>
            </a:lvl2pPr>
            <a:lvl3pPr marL="565137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Lauftext (Arial 16 Punkt)</a:t>
            </a:r>
            <a:endParaRPr lang="vi-VN"/>
          </a:p>
          <a:p>
            <a:pPr lvl="1"/>
            <a:r>
              <a:rPr lang="en-US"/>
              <a:t>Aufzählung 1. Ebene</a:t>
            </a:r>
          </a:p>
          <a:p>
            <a:pPr lvl="2"/>
            <a:r>
              <a:rPr lang="en-US"/>
              <a:t>Aufzählung 2. Ebene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1ABE1C6-A098-4EBE-B482-AD745688CEA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3F3A4B3-F0F8-43E7-B177-5EEE69126C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F44D899-5C8F-4A31-AE24-9DA1C7584D8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26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AD5A2-0FC7-4E79-8613-7F527B062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Inhalt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969E450-AB00-4072-9983-59C550DF0B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945" y="1874840"/>
            <a:ext cx="5310591" cy="3735388"/>
          </a:xfrm>
        </p:spPr>
        <p:txBody>
          <a:bodyPr/>
          <a:lstStyle>
            <a:lvl1pPr>
              <a:defRPr/>
            </a:lvl1pPr>
            <a:lvl2pPr marL="279393" indent="-27939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/>
            </a:lvl2pPr>
            <a:lvl3pPr marL="565137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Lauftext (Arial 16 Punkt)</a:t>
            </a:r>
            <a:endParaRPr lang="vi-VN"/>
          </a:p>
          <a:p>
            <a:pPr lvl="1"/>
            <a:r>
              <a:rPr lang="en-US"/>
              <a:t>Aufzählung 1. Ebene</a:t>
            </a:r>
          </a:p>
          <a:p>
            <a:pPr lvl="2"/>
            <a:r>
              <a:rPr lang="en-US"/>
              <a:t>Aufzählung 2. Ebene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7F13C395-BF04-49DA-AAF4-91A9200629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9545" y="1874840"/>
            <a:ext cx="5310591" cy="3735388"/>
          </a:xfrm>
        </p:spPr>
        <p:txBody>
          <a:bodyPr/>
          <a:lstStyle>
            <a:lvl1pPr>
              <a:defRPr/>
            </a:lvl1pPr>
            <a:lvl2pPr marL="279393" indent="-27939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/>
            </a:lvl2pPr>
            <a:lvl3pPr marL="565137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Lauftext (Arial 16 Punkt)</a:t>
            </a:r>
            <a:endParaRPr lang="vi-VN"/>
          </a:p>
          <a:p>
            <a:pPr lvl="1"/>
            <a:r>
              <a:rPr lang="en-US"/>
              <a:t>Aufzählung 1. Ebene</a:t>
            </a:r>
          </a:p>
          <a:p>
            <a:pPr lvl="2"/>
            <a:r>
              <a:rPr lang="en-US"/>
              <a:t>Aufzählung 2. Ebene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B0DEA48-3AFC-456C-97B5-5DF9D23C7C66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F02A127-99AF-4F7C-8078-3DA4D30727D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451E6B4-B6E3-467A-9185-3E6E1886D27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00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rzsatz,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349A24B5-576E-49DE-8771-7ABE1A640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49"/>
            <a:ext cx="12192000" cy="68546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176755-7F7C-40FA-BFFD-13320D19812D}"/>
              </a:ext>
            </a:extLst>
          </p:cNvPr>
          <p:cNvSpPr/>
          <p:nvPr userDrawn="1"/>
        </p:nvSpPr>
        <p:spPr>
          <a:xfrm>
            <a:off x="495950" y="480452"/>
            <a:ext cx="5600055" cy="5856539"/>
          </a:xfrm>
          <a:prstGeom prst="rect">
            <a:avLst/>
          </a:prstGeom>
          <a:gradFill>
            <a:gsLst>
              <a:gs pos="0">
                <a:srgbClr val="004E89"/>
              </a:gs>
              <a:gs pos="100000">
                <a:srgbClr val="00A0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359C42B-F74A-4944-82D7-57E20D6F20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948" y="480452"/>
            <a:ext cx="2091621" cy="585653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1F1C19-6A56-4004-9072-040C1A185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5359" y="969610"/>
            <a:ext cx="4771048" cy="3098284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Kurzsatz</a:t>
            </a:r>
            <a:r>
              <a:rPr lang="en-US" dirty="0"/>
              <a:t>, </a:t>
            </a:r>
            <a:r>
              <a:rPr lang="en-US" dirty="0" err="1"/>
              <a:t>Zitat</a:t>
            </a:r>
            <a:endParaRPr lang="en-US" dirty="0"/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Kurzsatz</a:t>
            </a:r>
            <a:r>
              <a:rPr lang="en-US" dirty="0"/>
              <a:t>, </a:t>
            </a:r>
            <a:r>
              <a:rPr lang="en-US" dirty="0" err="1"/>
              <a:t>Zitat</a:t>
            </a:r>
            <a:endParaRPr lang="en-US" dirty="0"/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Kurzsatz</a:t>
            </a:r>
            <a:r>
              <a:rPr lang="en-US" dirty="0"/>
              <a:t>, </a:t>
            </a:r>
            <a:r>
              <a:rPr lang="en-US" dirty="0" err="1"/>
              <a:t>Zitat</a:t>
            </a:r>
            <a:endParaRPr lang="en-US" dirty="0"/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Kurzsatz</a:t>
            </a:r>
            <a:r>
              <a:rPr lang="en-US" dirty="0"/>
              <a:t>, </a:t>
            </a:r>
            <a:r>
              <a:rPr lang="en-US" dirty="0" err="1"/>
              <a:t>Zitat</a:t>
            </a:r>
            <a:endParaRPr lang="en-US" dirty="0"/>
          </a:p>
          <a:p>
            <a:pPr lvl="0"/>
            <a:r>
              <a:rPr lang="en-US" dirty="0"/>
              <a:t>(Arial 36 Pt.)</a:t>
            </a:r>
          </a:p>
        </p:txBody>
      </p:sp>
    </p:spTree>
    <p:extLst>
      <p:ext uri="{BB962C8B-B14F-4D97-AF65-F5344CB8AC3E}">
        <p14:creationId xmlns:p14="http://schemas.microsoft.com/office/powerpoint/2010/main" val="437724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4813-1085-48AA-B11E-82AB1EE3D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946" y="521016"/>
            <a:ext cx="10776857" cy="8125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Tabelle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10" name="Table Placeholder 6">
            <a:extLst>
              <a:ext uri="{FF2B5EF4-FFF2-40B4-BE49-F238E27FC236}">
                <a16:creationId xmlns:a16="http://schemas.microsoft.com/office/drawing/2014/main" id="{DA6D26B5-5ECF-4C5B-8859-771F2D0D013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76263" y="2145376"/>
            <a:ext cx="11039476" cy="298926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6610BF3-9358-4C03-99DE-FEA6013B419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CDDD063-A333-4CE4-8228-457B5913F5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BD7A20C-3609-4758-8C54-11B872F7F2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82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_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A215-77A3-48DA-A87C-B19843D4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Textfolie mit Tabelle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A4A2E3E4-F4F9-4979-B251-466228DB04A8}"/>
              </a:ext>
            </a:extLst>
          </p:cNvPr>
          <p:cNvSpPr>
            <a:spLocks noGrp="1"/>
          </p:cNvSpPr>
          <p:nvPr>
            <p:ph type="tbl" sz="quarter" idx="50" hasCustomPrompt="1"/>
          </p:nvPr>
        </p:nvSpPr>
        <p:spPr>
          <a:xfrm>
            <a:off x="576265" y="2279649"/>
            <a:ext cx="11039475" cy="37994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5F06231-36E1-4E12-B31B-359BD139A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H="1">
            <a:off x="3773165" y="1629430"/>
            <a:ext cx="3600" cy="559328"/>
          </a:xfrm>
          <a:solidFill>
            <a:schemeClr val="tx2"/>
          </a:solidFill>
          <a:ln>
            <a:noFill/>
          </a:ln>
        </p:spPr>
        <p:txBody>
          <a:bodyPr lIns="0" tIns="0" rIns="0" bIns="0"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FC9513D-2BF3-4F46-9D41-A14ECA9305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58444" y="1619604"/>
            <a:ext cx="1052017" cy="276225"/>
          </a:xfrm>
        </p:spPr>
        <p:txBody>
          <a:bodyPr wrap="none">
            <a:noAutofit/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Milestone 1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993B3A5-B9AD-4D5B-B3B1-D3BCA15B33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58441" y="1825459"/>
            <a:ext cx="1052019" cy="276225"/>
          </a:xfrm>
        </p:spPr>
        <p:txBody>
          <a:bodyPr wrap="none">
            <a:noAutofit/>
          </a:bodyPr>
          <a:lstStyle>
            <a:lvl1pPr algn="r"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00.00.19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53F7265-1B1D-41C1-B11E-468A6E8F015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flipH="1">
            <a:off x="5533387" y="1629430"/>
            <a:ext cx="3600" cy="559328"/>
          </a:xfrm>
          <a:solidFill>
            <a:schemeClr val="tx2"/>
          </a:solidFill>
          <a:ln>
            <a:noFill/>
          </a:ln>
        </p:spPr>
        <p:txBody>
          <a:bodyPr lIns="0" tIns="0" rIns="0" bIns="0"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D25A1B8-CFC6-4205-BF7E-3EC5AB26A4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18664" y="1619604"/>
            <a:ext cx="1052017" cy="276225"/>
          </a:xfrm>
        </p:spPr>
        <p:txBody>
          <a:bodyPr wrap="none">
            <a:noAutofit/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Milestone 1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3EC695-1D45-459A-BA0E-BF0F8DBF75D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18661" y="1825459"/>
            <a:ext cx="1052019" cy="276225"/>
          </a:xfrm>
        </p:spPr>
        <p:txBody>
          <a:bodyPr wrap="none">
            <a:noAutofit/>
          </a:bodyPr>
          <a:lstStyle>
            <a:lvl1pPr algn="r"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00.00.19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C0AF981-56C0-4140-98B4-EA7ABBEC64C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flipH="1">
            <a:off x="7423147" y="1627994"/>
            <a:ext cx="3600" cy="559328"/>
          </a:xfrm>
          <a:solidFill>
            <a:schemeClr val="tx2"/>
          </a:solidFill>
          <a:ln>
            <a:noFill/>
          </a:ln>
        </p:spPr>
        <p:txBody>
          <a:bodyPr lIns="0" tIns="0" rIns="0" bIns="0"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20E1B8D-5C7F-462B-862F-4C44DAC9F4E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08423" y="1618172"/>
            <a:ext cx="1052017" cy="276225"/>
          </a:xfrm>
        </p:spPr>
        <p:txBody>
          <a:bodyPr wrap="none">
            <a:noAutofit/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Milestone 1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A250D9C-9979-4833-962A-38870A0703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08421" y="1824023"/>
            <a:ext cx="1052019" cy="276225"/>
          </a:xfrm>
        </p:spPr>
        <p:txBody>
          <a:bodyPr wrap="none">
            <a:noAutofit/>
          </a:bodyPr>
          <a:lstStyle>
            <a:lvl1pPr algn="r"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00.00.19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9B8AF16-B4C5-45D9-9D41-A26EE1EE96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flipH="1">
            <a:off x="9275613" y="1627994"/>
            <a:ext cx="3600" cy="559328"/>
          </a:xfrm>
          <a:solidFill>
            <a:schemeClr val="tx2"/>
          </a:solidFill>
          <a:ln>
            <a:noFill/>
          </a:ln>
        </p:spPr>
        <p:txBody>
          <a:bodyPr lIns="0" tIns="0" rIns="0" bIns="0"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4C5764F-CBA0-4EA5-BB17-9DA6969CA8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60892" y="1618172"/>
            <a:ext cx="1052017" cy="276225"/>
          </a:xfrm>
        </p:spPr>
        <p:txBody>
          <a:bodyPr wrap="none">
            <a:noAutofit/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Milestone 1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15BC920-F248-4A31-8215-7198E262A0E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60889" y="1824023"/>
            <a:ext cx="1052019" cy="276225"/>
          </a:xfrm>
        </p:spPr>
        <p:txBody>
          <a:bodyPr wrap="none">
            <a:noAutofit/>
          </a:bodyPr>
          <a:lstStyle>
            <a:lvl1pPr algn="r"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00.00.19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14D48AC-411F-4D79-9DBE-5428A8AC234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flipH="1">
            <a:off x="11218715" y="1634948"/>
            <a:ext cx="3600" cy="559328"/>
          </a:xfrm>
          <a:solidFill>
            <a:schemeClr val="tx2"/>
          </a:solidFill>
          <a:ln>
            <a:noFill/>
          </a:ln>
        </p:spPr>
        <p:txBody>
          <a:bodyPr lIns="0" tIns="0" rIns="0" bIns="0"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2D5645B4-EF9F-43B3-9D8D-37CB78D8FC0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203992" y="1625124"/>
            <a:ext cx="1052017" cy="276225"/>
          </a:xfrm>
        </p:spPr>
        <p:txBody>
          <a:bodyPr wrap="none">
            <a:noAutofit/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Milestone 1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9C22AFEA-8200-430B-861B-F32E510BF1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203989" y="1830979"/>
            <a:ext cx="1052019" cy="276225"/>
          </a:xfrm>
        </p:spPr>
        <p:txBody>
          <a:bodyPr wrap="none">
            <a:noAutofit/>
          </a:bodyPr>
          <a:lstStyle>
            <a:lvl1pPr algn="r"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00.00.19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654A06-A1E4-4FC6-ABA5-E815BEAE74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57869" y="3021652"/>
            <a:ext cx="2305707" cy="1947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tIns="0" bIns="0" anchor="ctr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Textzelle</a:t>
            </a:r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5F12F5F-39E0-4E71-9876-55D630BE2D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7869" y="3369029"/>
            <a:ext cx="2305707" cy="194756"/>
          </a:xfrm>
          <a:prstGeom prst="roundRect">
            <a:avLst>
              <a:gd name="adj" fmla="val 50000"/>
            </a:avLst>
          </a:prstGeom>
          <a:solidFill>
            <a:srgbClr val="2676B5"/>
          </a:solidFill>
        </p:spPr>
        <p:txBody>
          <a:bodyPr wrap="square" tIns="0" bIns="0" anchor="ctr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Textzelle</a:t>
            </a:r>
            <a:endParaRPr lang="en-US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56F1383-E9FE-4087-98FA-9EEB1F2287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7869" y="3716406"/>
            <a:ext cx="2305707" cy="194756"/>
          </a:xfrm>
          <a:prstGeom prst="roundRect">
            <a:avLst>
              <a:gd name="adj" fmla="val 50000"/>
            </a:avLst>
          </a:prstGeom>
          <a:solidFill>
            <a:srgbClr val="4D8EC2"/>
          </a:solidFill>
        </p:spPr>
        <p:txBody>
          <a:bodyPr wrap="square" tIns="0" bIns="0" anchor="ctr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Textzelle</a:t>
            </a:r>
            <a:endParaRPr lang="en-US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5DEF564A-524B-4648-A29E-588F648E20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57869" y="4063783"/>
            <a:ext cx="2305707" cy="194756"/>
          </a:xfrm>
          <a:prstGeom prst="roundRect">
            <a:avLst>
              <a:gd name="adj" fmla="val 50000"/>
            </a:avLst>
          </a:prstGeom>
          <a:solidFill>
            <a:srgbClr val="73A7CF"/>
          </a:solidFill>
        </p:spPr>
        <p:txBody>
          <a:bodyPr wrap="square" tIns="0" bIns="0" anchor="ctr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Textzelle</a:t>
            </a:r>
            <a:endParaRPr lang="en-US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82A2F37-BDA8-40A5-9A5A-F3122D00C1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7869" y="4411160"/>
            <a:ext cx="2305707" cy="194756"/>
          </a:xfrm>
          <a:prstGeom prst="roundRect">
            <a:avLst>
              <a:gd name="adj" fmla="val 50000"/>
            </a:avLst>
          </a:prstGeom>
          <a:solidFill>
            <a:srgbClr val="99BEDC"/>
          </a:solidFill>
        </p:spPr>
        <p:txBody>
          <a:bodyPr wrap="square" tIns="0" bIns="0" anchor="ctr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Textzelle</a:t>
            </a:r>
            <a:endParaRPr lang="en-US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DDBA968-2355-464D-A6D6-E16E553E78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57869" y="4758537"/>
            <a:ext cx="2305707" cy="194756"/>
          </a:xfrm>
          <a:prstGeom prst="roundRect">
            <a:avLst>
              <a:gd name="adj" fmla="val 50000"/>
            </a:avLst>
          </a:prstGeom>
          <a:solidFill>
            <a:srgbClr val="005EA8"/>
          </a:solidFill>
        </p:spPr>
        <p:txBody>
          <a:bodyPr wrap="square" tIns="0" bIns="0" anchor="ctr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Textzelle</a:t>
            </a:r>
            <a:endParaRPr lang="en-US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22ADBD0-6A13-4F77-BAC4-D2E93974B0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7869" y="5105914"/>
            <a:ext cx="2305707" cy="1947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square" tIns="0" bIns="0" anchor="ctr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Textzelle</a:t>
            </a:r>
            <a:endParaRPr lang="en-US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1B87126-22A6-4ED0-996A-C0887E4081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7869" y="5453291"/>
            <a:ext cx="2305707" cy="194756"/>
          </a:xfrm>
          <a:prstGeom prst="roundRect">
            <a:avLst>
              <a:gd name="adj" fmla="val 50000"/>
            </a:avLst>
          </a:prstGeom>
          <a:solidFill>
            <a:srgbClr val="39BBB3"/>
          </a:solidFill>
        </p:spPr>
        <p:txBody>
          <a:bodyPr wrap="square" tIns="0" bIns="0" anchor="ctr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Textzelle</a:t>
            </a:r>
            <a:endParaRPr lang="en-US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4ABAA29-E14C-43C9-BB32-7310E1556B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57869" y="5800667"/>
            <a:ext cx="2305707" cy="194756"/>
          </a:xfrm>
          <a:prstGeom prst="roundRect">
            <a:avLst>
              <a:gd name="adj" fmla="val 50000"/>
            </a:avLst>
          </a:prstGeom>
          <a:solidFill>
            <a:srgbClr val="5CC7C0"/>
          </a:solidFill>
        </p:spPr>
        <p:txBody>
          <a:bodyPr wrap="square" tIns="0" bIns="0" anchor="ctr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Textzelle</a:t>
            </a:r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FEC8712-88E2-4AA0-9E3F-2F4D2D0AAE27}"/>
              </a:ext>
            </a:extLst>
          </p:cNvPr>
          <p:cNvCxnSpPr/>
          <p:nvPr userDrawn="1"/>
        </p:nvCxnSpPr>
        <p:spPr>
          <a:xfrm>
            <a:off x="576264" y="2279468"/>
            <a:ext cx="1105386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7447B55E-D507-4BF3-977F-F892497577CD}"/>
              </a:ext>
            </a:extLst>
          </p:cNvPr>
          <p:cNvSpPr>
            <a:spLocks noGrp="1"/>
          </p:cNvSpPr>
          <p:nvPr>
            <p:ph type="dt" sz="half" idx="51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0C52F93C-2EFD-468C-8557-A0DF3F8FE05C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90B81AD-A199-42E0-816B-9C9EDBE1F97C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96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gram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5BD2EFAA-4665-4210-AAF0-6407FE7000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95997" y="4534388"/>
            <a:ext cx="709203" cy="1417390"/>
          </a:xfrm>
          <a:solidFill>
            <a:srgbClr val="99BEDC"/>
          </a:solidFill>
        </p:spPr>
        <p:txBody>
          <a:bodyPr vert="horz" wrap="square" lIns="0" tIns="45720" rIns="0" bIns="45720" rtlCol="0">
            <a:no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E334AEF-8304-4482-9AE2-092440018BF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63292" y="4534388"/>
            <a:ext cx="709203" cy="1417390"/>
          </a:xfrm>
          <a:solidFill>
            <a:srgbClr val="99BEDC"/>
          </a:solidFill>
        </p:spPr>
        <p:txBody>
          <a:bodyPr vert="horz" wrap="square" lIns="0" tIns="45720" rIns="0" bIns="45720" rtlCol="0">
            <a:no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C5E44F3-5B48-4DC8-828D-1298C465C6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37469" y="4534389"/>
            <a:ext cx="1491240" cy="635578"/>
          </a:xfrm>
          <a:solidFill>
            <a:srgbClr val="99BEDC"/>
          </a:solidFill>
        </p:spPr>
        <p:txBody>
          <a:bodyPr vert="horz" wrap="square" lIns="0" tIns="45720" rIns="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036C206-DD41-43BB-9BC7-6D24389238A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476099" y="4534389"/>
            <a:ext cx="1491240" cy="635578"/>
          </a:xfrm>
          <a:solidFill>
            <a:srgbClr val="99BEDC"/>
          </a:solidFill>
        </p:spPr>
        <p:txBody>
          <a:bodyPr vert="horz" wrap="square" lIns="0" tIns="45720" rIns="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55248BB7-9751-4F8C-9582-0688685C1F2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476099" y="5316200"/>
            <a:ext cx="1491240" cy="635578"/>
          </a:xfrm>
          <a:solidFill>
            <a:srgbClr val="99BEDC"/>
          </a:solidFill>
        </p:spPr>
        <p:txBody>
          <a:bodyPr vert="horz" wrap="square" lIns="0" tIns="45720" rIns="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BC2EEE4-1630-487F-B859-BD7D6B2591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89145" y="2340758"/>
            <a:ext cx="1476499" cy="1851358"/>
          </a:xfrm>
          <a:solidFill>
            <a:srgbClr val="4D8EC2"/>
          </a:solidFill>
        </p:spPr>
        <p:txBody>
          <a:bodyPr vert="horz" wrap="square" lIns="91440" tIns="45720" rIns="9144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B08AB-3A05-45E5-9312-754584EF6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Organigramm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D3D6C-B441-4AA1-BE69-F1E7FDD525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8692" y="1574920"/>
            <a:ext cx="2714625" cy="286232"/>
          </a:xfrm>
          <a:solidFill>
            <a:schemeClr val="accent1"/>
          </a:solidFill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9973AE8-9C3F-458A-8641-64892FE16E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95997" y="2340758"/>
            <a:ext cx="1476499" cy="1851358"/>
          </a:xfrm>
          <a:solidFill>
            <a:srgbClr val="4D8EC2"/>
          </a:solidFill>
        </p:spPr>
        <p:txBody>
          <a:bodyPr vert="horz" wrap="square" lIns="91440" tIns="45720" rIns="9144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E370E49-D938-4C61-BAC0-BD5669D790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34625" y="2340758"/>
            <a:ext cx="1476499" cy="1851358"/>
          </a:xfrm>
          <a:solidFill>
            <a:srgbClr val="4D8EC2"/>
          </a:solidFill>
        </p:spPr>
        <p:txBody>
          <a:bodyPr vert="horz" wrap="square" lIns="91440" tIns="45720" rIns="9144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4FD0EC7-9FA7-4E71-9AC4-4CF6898C89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73257" y="2340758"/>
            <a:ext cx="1476499" cy="1851358"/>
          </a:xfrm>
          <a:solidFill>
            <a:srgbClr val="4D8EC2"/>
          </a:solidFill>
        </p:spPr>
        <p:txBody>
          <a:bodyPr vert="horz" wrap="square" lIns="91440" tIns="45720" rIns="9144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8EE0804-4172-479D-BAED-4BEC1426CD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1885" y="2340758"/>
            <a:ext cx="1476499" cy="1851358"/>
          </a:xfrm>
          <a:solidFill>
            <a:srgbClr val="4D8EC2"/>
          </a:solidFill>
        </p:spPr>
        <p:txBody>
          <a:bodyPr vert="horz" wrap="square" lIns="91440" tIns="45720" rIns="9144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FAECE44-2D04-4BE6-8241-9B91A05060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0517" y="2340758"/>
            <a:ext cx="1476499" cy="853200"/>
          </a:xfrm>
          <a:solidFill>
            <a:srgbClr val="4D8EC2"/>
          </a:solidFill>
        </p:spPr>
        <p:txBody>
          <a:bodyPr vert="horz" wrap="square" lIns="91440" tIns="45720" rIns="9144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26B3D93-2311-4A8C-975D-6C56D5F2EA1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365" y="2340758"/>
            <a:ext cx="1476499" cy="1851358"/>
          </a:xfrm>
          <a:solidFill>
            <a:srgbClr val="4D8EC2"/>
          </a:solidFill>
        </p:spPr>
        <p:txBody>
          <a:bodyPr vert="horz" wrap="square" lIns="91440" tIns="45720" rIns="9144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F6012B8-B1C7-4FCC-B311-37CE0C97AE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50517" y="3335791"/>
            <a:ext cx="1476499" cy="853200"/>
          </a:xfrm>
          <a:solidFill>
            <a:srgbClr val="4D8EC2"/>
          </a:solidFill>
        </p:spPr>
        <p:txBody>
          <a:bodyPr vert="horz" wrap="square" lIns="91440" tIns="45720" rIns="91440" bIns="45720" rtlCol="0">
            <a:noAutofit/>
          </a:bodyPr>
          <a:lstStyle>
            <a:lvl1pPr algn="ctr"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A05FE978-00B9-4955-AFCA-FCF48971B75C}"/>
              </a:ext>
            </a:extLst>
          </p:cNvPr>
          <p:cNvSpPr>
            <a:spLocks noGrp="1"/>
          </p:cNvSpPr>
          <p:nvPr>
            <p:ph type="dt" sz="half" idx="41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701CF3CB-3092-440D-BB2F-B6B060323BCA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976658C2-C45B-4A30-8475-F8F90F11030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0CD66A4-A58C-4C50-A294-5ED5B993A8B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7368" y="4534388"/>
            <a:ext cx="709203" cy="1417390"/>
          </a:xfrm>
          <a:solidFill>
            <a:srgbClr val="99BEDC"/>
          </a:solidFill>
        </p:spPr>
        <p:txBody>
          <a:bodyPr vert="horz" wrap="square" lIns="0" tIns="45720" rIns="0" bIns="45720" rtlCol="0">
            <a:no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60866789-3B3F-4DEA-BF4E-483C19DFD4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24661" y="4534388"/>
            <a:ext cx="709203" cy="1417390"/>
          </a:xfrm>
          <a:solidFill>
            <a:srgbClr val="99BEDC"/>
          </a:solidFill>
        </p:spPr>
        <p:txBody>
          <a:bodyPr vert="horz" wrap="square" lIns="0" tIns="45720" rIns="0" bIns="45720" rtlCol="0">
            <a:no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68560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k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C82D-CA71-4EDF-A45D-031BAC9E0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Balkendiagramm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6D88D02E-8034-4C9C-B6D1-3515B7E6828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76265" y="1638966"/>
            <a:ext cx="8448467" cy="421256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076C57A-B575-4821-AAAD-556CC5B5F5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B7EC436-5B85-4ABB-A993-7BA4690300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C09214-FDDD-4D5F-8E46-FF12065CA0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95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äul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C82D-CA71-4EDF-A45D-031BAC9E0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Säulendiagramm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6D88D02E-8034-4C9C-B6D1-3515B7E6828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76265" y="1638966"/>
            <a:ext cx="8448467" cy="42125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BBB516-364A-4B74-86F0-44CC0EB25D0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7FCABE-E5D0-4839-BEEB-6424965CCD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285E53-9BF6-477B-B3A8-3704526F54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18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i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C82D-CA71-4EDF-A45D-031BAC9E0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Liniendiagramm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6D88D02E-8034-4C9C-B6D1-3515B7E6828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76265" y="1638966"/>
            <a:ext cx="8448467" cy="42125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DE2FAA-F31D-47C3-8E9A-858551F6291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5F112B-314F-4864-96F0-09EF93579F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F30946-D29D-41CE-A1BA-FAF125600F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03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is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C82D-CA71-4EDF-A45D-031BAC9E0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Kreisdiagramm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6D88D02E-8034-4C9C-B6D1-3515B7E6828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76263" y="1638966"/>
            <a:ext cx="5320004" cy="421256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CE6C4EAC-A790-4EE9-8612-35EF2AC6705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11255" y="1638966"/>
            <a:ext cx="5320004" cy="42125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3E24B7-D34C-480E-B2DB-59AA77C0B663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D64F132-4FBA-418F-B481-C44E65E4341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BFE8049-B173-4E72-B8EA-B13FD6D6CFE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0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/>
              <a:t>10.11.20, </a:t>
            </a:r>
            <a:fld id="{813DC104-410E-48ED-9057-A253B0867C9F}" type="slidenum">
              <a:rPr lang="de-CH" smtClean="0"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24107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B1D72A-43F4-4DDD-A16D-25044C8BA9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4E89"/>
              </a:gs>
              <a:gs pos="100000">
                <a:srgbClr val="00A0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838FA1D9-A8F4-441F-B13D-9F7CD6BD8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16" y="0"/>
            <a:ext cx="2449285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83B291-DCCF-40BA-A562-31F900092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279" y="2011546"/>
            <a:ext cx="7859148" cy="2426305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sz="50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 für Ihre</a:t>
            </a:r>
          </a:p>
          <a:p>
            <a:pPr lvl="0"/>
            <a:r>
              <a:rPr lang="de-DE" dirty="0"/>
              <a:t>Aufmerksamkeit</a:t>
            </a:r>
          </a:p>
          <a:p>
            <a:pPr lvl="0"/>
            <a:r>
              <a:rPr lang="de-DE" dirty="0"/>
              <a:t>(Arial 50 Pt.)</a:t>
            </a:r>
            <a:endParaRPr lang="en-US" dirty="0"/>
          </a:p>
        </p:txBody>
      </p:sp>
      <p:pic>
        <p:nvPicPr>
          <p:cNvPr id="9" name="Picture1">
            <a:extLst>
              <a:ext uri="{FF2B5EF4-FFF2-40B4-BE49-F238E27FC236}">
                <a16:creationId xmlns:a16="http://schemas.microsoft.com/office/drawing/2014/main" id="{3FB7F69E-C876-49C2-8C53-42607ED28A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9" y="811371"/>
            <a:ext cx="2186880" cy="3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92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22907D-9B94-4008-981F-53541465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4728C9-54E1-4313-9800-6462D212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A88AC5-4444-4F4B-9EA9-85A25AD1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42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50FB-7789-40B0-ABA4-8D22CB66A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Inhalt (Arial 26 pt)</a:t>
            </a:r>
            <a:br>
              <a:rPr lang="en-US"/>
            </a:br>
            <a:r>
              <a:rPr lang="en-US"/>
              <a:t>Titel maximal zwei Zeilen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305C79-56C2-4901-A83F-17CF85EF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C398D-59E0-4BD1-95D6-3BED7E6B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ACP- Basiskurs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E8DE9C-C5FE-4EAF-913D-725DF4EF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8B4AC24-8EFE-4548-B66C-1337A77FF3B4}" type="slidenum">
              <a:rPr lang="en-US" smtClean="0"/>
              <a:pPr algn="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43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946" y="521016"/>
            <a:ext cx="10776857" cy="45243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D30CD-3DDE-4A96-9E71-0C170C5E3021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08706" y="1634152"/>
            <a:ext cx="3650954" cy="4252298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r>
              <a:rPr lang="de-CH" dirty="0"/>
              <a:t>Text (Arial 18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  <a:p>
            <a:pPr lvl="1"/>
            <a:r>
              <a:rPr lang="de-CH" dirty="0"/>
              <a:t>Aufzählung 1</a:t>
            </a:r>
          </a:p>
          <a:p>
            <a:pPr lvl="2"/>
            <a:r>
              <a:rPr lang="de-CH" dirty="0"/>
              <a:t>Aufzählung 2</a:t>
            </a:r>
          </a:p>
          <a:p>
            <a:pPr lvl="3"/>
            <a:r>
              <a:rPr lang="de-CH" dirty="0"/>
              <a:t>Aufzählung 3</a:t>
            </a:r>
          </a:p>
          <a:p>
            <a:pPr lvl="4"/>
            <a:r>
              <a:rPr lang="de-CH" dirty="0"/>
              <a:t>Aufzählung 4</a:t>
            </a:r>
          </a:p>
        </p:txBody>
      </p:sp>
      <p:sp>
        <p:nvSpPr>
          <p:cNvPr id="10" name="Inhaltsplatzhalter 7"/>
          <p:cNvSpPr>
            <a:spLocks noGrp="1"/>
          </p:cNvSpPr>
          <p:nvPr>
            <p:ph sz="quarter" idx="15" hasCustomPrompt="1"/>
          </p:nvPr>
        </p:nvSpPr>
        <p:spPr>
          <a:xfrm>
            <a:off x="8232338" y="1634152"/>
            <a:ext cx="3650954" cy="4252298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r>
              <a:rPr lang="de-CH" dirty="0"/>
              <a:t>Text (Arial 18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  <a:p>
            <a:pPr lvl="1"/>
            <a:r>
              <a:rPr lang="de-CH" dirty="0"/>
              <a:t>Aufzählung 1</a:t>
            </a:r>
          </a:p>
          <a:p>
            <a:pPr lvl="2"/>
            <a:r>
              <a:rPr lang="de-CH" dirty="0"/>
              <a:t>Aufzählung 2</a:t>
            </a:r>
          </a:p>
          <a:p>
            <a:pPr lvl="3"/>
            <a:r>
              <a:rPr lang="de-CH" dirty="0"/>
              <a:t>Aufzählung 3</a:t>
            </a:r>
          </a:p>
          <a:p>
            <a:pPr lvl="4"/>
            <a:r>
              <a:rPr lang="de-CH" dirty="0"/>
              <a:t>Aufzählung 4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6" hasCustomPrompt="1"/>
          </p:nvPr>
        </p:nvSpPr>
        <p:spPr>
          <a:xfrm>
            <a:off x="4270523" y="1636831"/>
            <a:ext cx="3650954" cy="4252298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r>
              <a:rPr lang="de-CH" dirty="0"/>
              <a:t>Text (Arial 18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  <a:p>
            <a:pPr lvl="1"/>
            <a:r>
              <a:rPr lang="de-CH" dirty="0"/>
              <a:t>Aufzählung 1</a:t>
            </a:r>
          </a:p>
          <a:p>
            <a:pPr lvl="2"/>
            <a:r>
              <a:rPr lang="de-CH" dirty="0"/>
              <a:t>Aufzählung 2</a:t>
            </a:r>
          </a:p>
          <a:p>
            <a:pPr lvl="3"/>
            <a:r>
              <a:rPr lang="de-CH" dirty="0"/>
              <a:t>Aufzählung 3</a:t>
            </a:r>
          </a:p>
          <a:p>
            <a:pPr lvl="4"/>
            <a:r>
              <a:rPr lang="de-CH" dirty="0"/>
              <a:t>Aufzählung 4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8709" y="1017935"/>
            <a:ext cx="11574583" cy="365392"/>
          </a:xfrm>
          <a:prstGeom prst="rect">
            <a:avLst/>
          </a:prstGeom>
        </p:spPr>
        <p:txBody>
          <a:bodyPr/>
          <a:lstStyle>
            <a:lvl1pPr marL="0"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222579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6946" y="521016"/>
            <a:ext cx="10776857" cy="45243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0342134" y="6265152"/>
            <a:ext cx="848940" cy="246221"/>
          </a:xfrm>
          <a:prstGeom prst="rect">
            <a:avLst/>
          </a:prstGeom>
        </p:spPr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D30CD-3DDE-4A96-9E71-0C170C5E3021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08708" y="1634152"/>
            <a:ext cx="11574585" cy="425229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+mj-lt"/>
              <a:buAutoNum type="arabicPeriod"/>
              <a:defRPr baseline="0"/>
            </a:lvl1pPr>
            <a:lvl4pPr>
              <a:defRPr/>
            </a:lvl4pPr>
            <a:lvl5pPr>
              <a:defRPr/>
            </a:lvl5pPr>
          </a:lstStyle>
          <a:p>
            <a:r>
              <a:rPr lang="de-CH" dirty="0"/>
              <a:t>Punkt 1</a:t>
            </a:r>
          </a:p>
          <a:p>
            <a:r>
              <a:rPr lang="de-CH" dirty="0"/>
              <a:t>Punkt 2</a:t>
            </a:r>
          </a:p>
          <a:p>
            <a:r>
              <a:rPr lang="de-CH" dirty="0"/>
              <a:t>Punkt 3</a:t>
            </a:r>
          </a:p>
          <a:p>
            <a:r>
              <a:rPr lang="de-CH" dirty="0"/>
              <a:t>Punkt 4</a:t>
            </a:r>
          </a:p>
          <a:p>
            <a:r>
              <a:rPr lang="de-CH" dirty="0"/>
              <a:t>etc.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8709" y="1017935"/>
            <a:ext cx="11574583" cy="365392"/>
          </a:xfrm>
          <a:prstGeom prst="rect">
            <a:avLst/>
          </a:prstGeom>
        </p:spPr>
        <p:txBody>
          <a:bodyPr/>
          <a:lstStyle>
            <a:lvl1pPr marL="0"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258699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3E203-3CCB-8F41-932F-2EC0D6DAF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E99FA6-2C8E-8C4A-B77C-C5C31A4B1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8786B0-605A-AA42-8542-CC9EEBCD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51242C-E90A-4442-892A-3FB71605B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37277B-2518-A843-9E62-0CFED6B98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2970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10AC7-F6FE-DC4B-93D4-D7FC1E4C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0F70C-7E71-FE4B-A481-E7D85F31F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DDAFBE-036E-5F4F-BF5A-2EFFAF90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B7F01A-933E-8145-A5D2-327F444DF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80C18D-41B8-094D-BB45-EFCC2B5E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2666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AC29C-3268-6D40-8BD3-28D3843B7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608B02-365F-114A-94A3-CEAF026EE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BF3676-F68E-A949-A5A7-B4DB92F8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575043-4EAB-6745-9493-63CB69A7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AE5F8-C664-7D4E-B2E0-ED4D3973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8535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96D3C-6984-B64D-B1BA-FA7E0528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5917F2-3DF2-FE48-998E-D10DC3A79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B4380F-C44B-3743-8EAE-B857B79E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83ABCC-D465-6D44-BF10-1001CF99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31EBC3-C572-B947-BB33-7857F7CF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69147A-EDA5-E249-89C5-1715184E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7399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9C2F5-68CF-1446-A984-4D82793F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A2DAFF-614F-D840-B25C-72332E80E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886BB81-FBEA-394B-A22B-D7A8E8414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149C62-467E-4444-85A8-5D0F16361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6922012-307F-5647-9D35-3FB1FB756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56DB4E-CFE7-C641-AD66-5F01342B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BB58CC-7E2C-F346-B8A2-01D8B3EF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A3CFC99-9CE8-F247-8CEE-A85421C7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150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877215" y="634047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241280" y="6356350"/>
            <a:ext cx="1112520" cy="365125"/>
          </a:xfrm>
        </p:spPr>
        <p:txBody>
          <a:bodyPr/>
          <a:lstStyle/>
          <a:p>
            <a:fld id="{813DC104-410E-48ED-9057-A253B0867C9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4747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9FD26-7F4F-364C-B55D-913F5E09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059633-9C08-6746-A533-0A209F84C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45AD0E-92F9-AC45-8F14-C9E22B754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0DA171-1227-AB4A-BB0B-8C677BE6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6107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8C6475A-2D83-5F4D-B447-01507ECF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E72D7E-C284-8E40-A1A3-4D238476D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4450A-FF32-8944-9C53-9F685C0D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5696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981157-07AB-DE40-8194-1BCDFD91F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0DBC65-334A-D148-B1BB-C044AC68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34102C-9976-DC43-AC8F-6748764C0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5F0783-0089-8F4D-BB58-76515AA0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FE8D3E-29D0-144F-9441-8B1BFAFC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FE1EF3-44DC-9C42-9112-B440E593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9017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AAF91-EC6B-5E42-8831-0973B501E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86ADF66-5EC3-D04F-AB82-2FC3A5523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2AEEBE-4AE9-DE45-86D6-897C274F9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EC0B58-BA3E-9741-8A10-9B8CA7740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40D8B2-F760-B545-998B-3E29AA414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F05E03-8FD3-A145-BD23-18A8196D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6975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F956D-B10D-F04E-830B-084FAA66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1334767-3836-D541-8DF3-D9D1FE75C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0A6C3C-9E9A-A74C-B03C-BB6C16FE1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2B45E3-CA98-3247-96A3-F4F767FB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09ADF-72C4-F943-9D4D-028D5600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8925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A6C017B-C7B9-9446-AF29-035608E5D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416D2E6-0692-6B4D-AB80-6A69BAD80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20EC25-1993-604E-AD34-EBE8FB2E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496AB4-19F8-1E43-85F4-D4C71E01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33F846-FADB-6B49-BFA5-0AB10099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538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C104-410E-48ED-9057-A253B0867C9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777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/>
              <a:t>10.11.20, </a:t>
            </a:r>
            <a:fld id="{813DC104-410E-48ED-9057-A253B0867C9F}" type="slidenum">
              <a:rPr lang="de-CH" smtClean="0"/>
              <a:t>‹N°›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1645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839EF-AB65-CD44-B9BB-ED80680D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9346B0-E54F-8245-84CA-0D5A69049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10.11.20, </a:t>
            </a:r>
            <a:fld id="{813DC104-410E-48ED-9057-A253B0867C9F}" type="slidenum">
              <a:rPr lang="de-CH" smtClean="0"/>
              <a:t>‹N°›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3A9DB1-1AC9-B94C-BE48-F7174F7A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64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C104-410E-48ED-9057-A253B0867C9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550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646679" y="635634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CH" dirty="0"/>
              <a:t>ACP- Basiskurs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C104-410E-48ED-9057-A253B0867C9F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844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427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10.11.20, </a:t>
            </a:r>
            <a:fld id="{813DC104-410E-48ED-9057-A253B0867C9F}" type="slidenum">
              <a:rPr lang="de-CH" smtClean="0"/>
              <a:t>‹N°›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F7A8AB1-8D2B-CF41-99FC-3893062B394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38199" y="6210416"/>
            <a:ext cx="1801813" cy="518727"/>
          </a:xfrm>
          <a:prstGeom prst="rect">
            <a:avLst/>
          </a:prstGeom>
        </p:spPr>
      </p:pic>
      <p:sp>
        <p:nvSpPr>
          <p:cNvPr id="11" name="Titelplatzhalter 10">
            <a:extLst>
              <a:ext uri="{FF2B5EF4-FFF2-40B4-BE49-F238E27FC236}">
                <a16:creationId xmlns:a16="http://schemas.microsoft.com/office/drawing/2014/main" id="{970A0843-3775-BA42-BB94-E35E3C48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0B8C11A7-27F9-7F48-B907-36B7EA537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ACP- Basiskurs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8183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715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4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4" r:id="rId22"/>
    <p:sldLayoutId id="2147483675" r:id="rId23"/>
    <p:sldLayoutId id="2147483676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D6580AF-21F2-C249-8D65-04C15D32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9BF895-BF85-8B46-AB17-5C331B414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629F1F-8F16-3948-BA32-6F4FF8A71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7D1DE2-DF22-A444-A12D-81E1A8077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ACP- Basiskurs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68421F-0A7E-894B-8C5B-469E7AFB6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5C37B-81F3-B046-917B-85E734C2C135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667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fK43_D1ZEI&amp;list=TLGGjktdUPpB1hkyMzAzMjAyMw&amp;t=3s" TargetMode="External"/><Relationship Id="rId2" Type="http://schemas.openxmlformats.org/officeDocument/2006/relationships/hyperlink" Target="http://www.projetdesoinsanticipe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pace-competences.ch/formation/formation-au-projet-de-soins-anticipe-directives-anticipee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p-swiss.ch/fr/acp-swis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hyperlink" Target="mailto:Daniela.Ritzenthaler@chuv.ch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ttform-palliativecare.ch/sites/default/files/work/files/Rahmenkonzept_Gesundheitl_Vorausplanung_DE_1.pdf" TargetMode="External"/><Relationship Id="rId2" Type="http://schemas.openxmlformats.org/officeDocument/2006/relationships/hyperlink" Target="https://www.prevention.ch/files/publicimages/180212_Rahmenkonzept_Gesundheitl_Vorausplanung_F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E1A42-2D66-4FCE-8B46-70A80327E3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6801" y="4874894"/>
            <a:ext cx="10153650" cy="1184620"/>
          </a:xfrm>
        </p:spPr>
        <p:txBody>
          <a:bodyPr/>
          <a:lstStyle/>
          <a:p>
            <a:pPr marL="0" indent="0" algn="ctr">
              <a:buNone/>
            </a:pPr>
            <a:r>
              <a:rPr lang="fr-CH" dirty="0"/>
              <a:t>ANEMPA, 3 novembre 2023</a:t>
            </a:r>
          </a:p>
        </p:txBody>
      </p:sp>
      <p:sp>
        <p:nvSpPr>
          <p:cNvPr id="6" name="Titel 4"/>
          <p:cNvSpPr txBox="1">
            <a:spLocks/>
          </p:cNvSpPr>
          <p:nvPr/>
        </p:nvSpPr>
        <p:spPr>
          <a:xfrm>
            <a:off x="226919" y="1958690"/>
            <a:ext cx="10823713" cy="30562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de-CH" dirty="0" err="1">
                <a:solidFill>
                  <a:srgbClr val="5FB5C6"/>
                </a:solidFill>
              </a:rPr>
              <a:t>Projet</a:t>
            </a:r>
            <a:r>
              <a:rPr lang="de-CH" dirty="0">
                <a:solidFill>
                  <a:srgbClr val="5FB5C6"/>
                </a:solidFill>
              </a:rPr>
              <a:t> de </a:t>
            </a:r>
            <a:r>
              <a:rPr lang="de-CH" dirty="0" err="1">
                <a:solidFill>
                  <a:srgbClr val="5FB5C6"/>
                </a:solidFill>
              </a:rPr>
              <a:t>soins</a:t>
            </a:r>
            <a:r>
              <a:rPr lang="de-CH" dirty="0">
                <a:solidFill>
                  <a:srgbClr val="5FB5C6"/>
                </a:solidFill>
              </a:rPr>
              <a:t> </a:t>
            </a:r>
            <a:r>
              <a:rPr lang="de-CH" dirty="0" err="1">
                <a:solidFill>
                  <a:srgbClr val="5FB5C6"/>
                </a:solidFill>
              </a:rPr>
              <a:t>anticipé</a:t>
            </a:r>
            <a:r>
              <a:rPr lang="de-CH" dirty="0">
                <a:solidFill>
                  <a:srgbClr val="5FB5C6"/>
                </a:solidFill>
              </a:rPr>
              <a:t>: </a:t>
            </a:r>
          </a:p>
          <a:p>
            <a:pPr algn="ctr"/>
            <a:r>
              <a:rPr lang="de-CH" dirty="0" err="1">
                <a:solidFill>
                  <a:srgbClr val="5FB5C6"/>
                </a:solidFill>
              </a:rPr>
              <a:t>Soutien</a:t>
            </a:r>
            <a:r>
              <a:rPr lang="de-CH" dirty="0">
                <a:solidFill>
                  <a:srgbClr val="5FB5C6"/>
                </a:solidFill>
              </a:rPr>
              <a:t> </a:t>
            </a:r>
            <a:r>
              <a:rPr lang="de-CH" dirty="0" err="1">
                <a:solidFill>
                  <a:srgbClr val="5FB5C6"/>
                </a:solidFill>
              </a:rPr>
              <a:t>pour</a:t>
            </a:r>
            <a:r>
              <a:rPr lang="de-CH" dirty="0">
                <a:solidFill>
                  <a:srgbClr val="5FB5C6"/>
                </a:solidFill>
              </a:rPr>
              <a:t> des </a:t>
            </a:r>
            <a:r>
              <a:rPr lang="de-CH" dirty="0" err="1">
                <a:solidFill>
                  <a:srgbClr val="5FB5C6"/>
                </a:solidFill>
              </a:rPr>
              <a:t>décisions</a:t>
            </a:r>
            <a:r>
              <a:rPr lang="de-CH" dirty="0">
                <a:solidFill>
                  <a:srgbClr val="5FB5C6"/>
                </a:solidFill>
              </a:rPr>
              <a:t> </a:t>
            </a:r>
          </a:p>
          <a:p>
            <a:pPr algn="ctr"/>
            <a:r>
              <a:rPr lang="de-CH" dirty="0">
                <a:solidFill>
                  <a:srgbClr val="5FB5C6"/>
                </a:solidFill>
              </a:rPr>
              <a:t>existentielles</a:t>
            </a:r>
          </a:p>
          <a:p>
            <a:pPr algn="ctr"/>
            <a:endParaRPr lang="de-CH" sz="3200" dirty="0">
              <a:solidFill>
                <a:srgbClr val="5FB5C6"/>
              </a:solidFill>
            </a:endParaRPr>
          </a:p>
          <a:p>
            <a:pPr algn="ctr"/>
            <a:endParaRPr lang="de-CH" sz="3200" dirty="0">
              <a:solidFill>
                <a:schemeClr val="tx1"/>
              </a:solidFill>
            </a:endParaRPr>
          </a:p>
        </p:txBody>
      </p:sp>
      <p:sp>
        <p:nvSpPr>
          <p:cNvPr id="8" name="Textplatzhalter 6"/>
          <p:cNvSpPr txBox="1">
            <a:spLocks/>
          </p:cNvSpPr>
          <p:nvPr/>
        </p:nvSpPr>
        <p:spPr>
          <a:xfrm>
            <a:off x="538711" y="5369392"/>
            <a:ext cx="10446309" cy="504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9400" indent="-279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5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sz="2000" b="1" dirty="0"/>
              <a:t>Dr. </a:t>
            </a:r>
            <a:r>
              <a:rPr lang="fr-CH" sz="2000" b="1" dirty="0" err="1"/>
              <a:t>phil</a:t>
            </a:r>
            <a:r>
              <a:rPr lang="fr-CH" sz="2000" b="1" dirty="0"/>
              <a:t>. Daniela Ritzenthaler</a:t>
            </a: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8299424" y="613098"/>
            <a:ext cx="3816427" cy="5932596"/>
            <a:chOff x="4840" y="4488"/>
            <a:chExt cx="8076" cy="13360"/>
          </a:xfrm>
        </p:grpSpPr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4840" y="4498"/>
              <a:ext cx="7826" cy="13094"/>
              <a:chOff x="4840" y="4498"/>
              <a:chExt cx="7826" cy="13094"/>
            </a:xfrm>
          </p:grpSpPr>
          <p:sp>
            <p:nvSpPr>
              <p:cNvPr id="34" name="Freeform 4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8699 4840"/>
                  <a:gd name="T1" fmla="*/ T0 w 7826"/>
                  <a:gd name="T2" fmla="+- 0 10578 4498"/>
                  <a:gd name="T3" fmla="*/ 10578 h 13094"/>
                  <a:gd name="T4" fmla="+- 0 8693 4840"/>
                  <a:gd name="T5" fmla="*/ T4 w 7826"/>
                  <a:gd name="T6" fmla="+- 0 10618 4498"/>
                  <a:gd name="T7" fmla="*/ 10618 h 13094"/>
                  <a:gd name="T8" fmla="+- 0 8686 4840"/>
                  <a:gd name="T9" fmla="*/ T8 w 7826"/>
                  <a:gd name="T10" fmla="+- 0 10698 4498"/>
                  <a:gd name="T11" fmla="*/ 10698 h 13094"/>
                  <a:gd name="T12" fmla="+- 0 8685 4840"/>
                  <a:gd name="T13" fmla="*/ T12 w 7826"/>
                  <a:gd name="T14" fmla="+- 0 10818 4498"/>
                  <a:gd name="T15" fmla="*/ 10818 h 13094"/>
                  <a:gd name="T16" fmla="+- 0 8695 4840"/>
                  <a:gd name="T17" fmla="*/ T16 w 7826"/>
                  <a:gd name="T18" fmla="+- 0 10958 4498"/>
                  <a:gd name="T19" fmla="*/ 10958 h 13094"/>
                  <a:gd name="T20" fmla="+- 0 8722 4840"/>
                  <a:gd name="T21" fmla="*/ T20 w 7826"/>
                  <a:gd name="T22" fmla="+- 0 11118 4498"/>
                  <a:gd name="T23" fmla="*/ 11118 h 13094"/>
                  <a:gd name="T24" fmla="+- 0 8772 4840"/>
                  <a:gd name="T25" fmla="*/ T24 w 7826"/>
                  <a:gd name="T26" fmla="+- 0 11278 4498"/>
                  <a:gd name="T27" fmla="*/ 11278 h 13094"/>
                  <a:gd name="T28" fmla="+- 0 8852 4840"/>
                  <a:gd name="T29" fmla="*/ T28 w 7826"/>
                  <a:gd name="T30" fmla="+- 0 11478 4498"/>
                  <a:gd name="T31" fmla="*/ 11478 h 13094"/>
                  <a:gd name="T32" fmla="+- 0 8966 4840"/>
                  <a:gd name="T33" fmla="*/ T32 w 7826"/>
                  <a:gd name="T34" fmla="+- 0 11658 4498"/>
                  <a:gd name="T35" fmla="*/ 11658 h 13094"/>
                  <a:gd name="T36" fmla="+- 0 9121 4840"/>
                  <a:gd name="T37" fmla="*/ T36 w 7826"/>
                  <a:gd name="T38" fmla="+- 0 11858 4498"/>
                  <a:gd name="T39" fmla="*/ 11858 h 13094"/>
                  <a:gd name="T40" fmla="+- 0 9231 4840"/>
                  <a:gd name="T41" fmla="*/ T40 w 7826"/>
                  <a:gd name="T42" fmla="+- 0 11958 4498"/>
                  <a:gd name="T43" fmla="*/ 11958 h 13094"/>
                  <a:gd name="T44" fmla="+- 0 9346 4840"/>
                  <a:gd name="T45" fmla="*/ T44 w 7826"/>
                  <a:gd name="T46" fmla="+- 0 12058 4498"/>
                  <a:gd name="T47" fmla="*/ 12058 h 13094"/>
                  <a:gd name="T48" fmla="+- 0 9492 4840"/>
                  <a:gd name="T49" fmla="*/ T48 w 7826"/>
                  <a:gd name="T50" fmla="+- 0 12158 4498"/>
                  <a:gd name="T51" fmla="*/ 12158 h 13094"/>
                  <a:gd name="T52" fmla="+- 0 9639 4840"/>
                  <a:gd name="T53" fmla="*/ T52 w 7826"/>
                  <a:gd name="T54" fmla="+- 0 12278 4498"/>
                  <a:gd name="T55" fmla="*/ 12278 h 13094"/>
                  <a:gd name="T56" fmla="+- 0 9736 4840"/>
                  <a:gd name="T57" fmla="*/ T56 w 7826"/>
                  <a:gd name="T58" fmla="+- 0 12358 4498"/>
                  <a:gd name="T59" fmla="*/ 12358 h 13094"/>
                  <a:gd name="T60" fmla="+- 0 9915 4840"/>
                  <a:gd name="T61" fmla="*/ T60 w 7826"/>
                  <a:gd name="T62" fmla="+- 0 12498 4498"/>
                  <a:gd name="T63" fmla="*/ 12498 h 13094"/>
                  <a:gd name="T64" fmla="+- 0 10059 4840"/>
                  <a:gd name="T65" fmla="*/ T64 w 7826"/>
                  <a:gd name="T66" fmla="+- 0 12618 4498"/>
                  <a:gd name="T67" fmla="*/ 12618 h 13094"/>
                  <a:gd name="T68" fmla="+- 0 10172 4840"/>
                  <a:gd name="T69" fmla="*/ T68 w 7826"/>
                  <a:gd name="T70" fmla="+- 0 12698 4498"/>
                  <a:gd name="T71" fmla="*/ 12698 h 13094"/>
                  <a:gd name="T72" fmla="+- 0 10295 4840"/>
                  <a:gd name="T73" fmla="*/ T72 w 7826"/>
                  <a:gd name="T74" fmla="+- 0 12818 4498"/>
                  <a:gd name="T75" fmla="*/ 12818 h 13094"/>
                  <a:gd name="T76" fmla="+- 0 10353 4840"/>
                  <a:gd name="T77" fmla="*/ T76 w 7826"/>
                  <a:gd name="T78" fmla="+- 0 12878 4498"/>
                  <a:gd name="T79" fmla="*/ 12878 h 13094"/>
                  <a:gd name="T80" fmla="+- 0 10396 4840"/>
                  <a:gd name="T81" fmla="*/ T80 w 7826"/>
                  <a:gd name="T82" fmla="+- 0 12918 4498"/>
                  <a:gd name="T83" fmla="*/ 12918 h 13094"/>
                  <a:gd name="T84" fmla="+- 0 10429 4840"/>
                  <a:gd name="T85" fmla="*/ T84 w 7826"/>
                  <a:gd name="T86" fmla="+- 0 12978 4498"/>
                  <a:gd name="T87" fmla="*/ 12978 h 13094"/>
                  <a:gd name="T88" fmla="+- 0 10457 4840"/>
                  <a:gd name="T89" fmla="*/ T88 w 7826"/>
                  <a:gd name="T90" fmla="+- 0 13038 4498"/>
                  <a:gd name="T91" fmla="*/ 13038 h 13094"/>
                  <a:gd name="T92" fmla="+- 0 10485 4840"/>
                  <a:gd name="T93" fmla="*/ T92 w 7826"/>
                  <a:gd name="T94" fmla="+- 0 13098 4498"/>
                  <a:gd name="T95" fmla="*/ 13098 h 13094"/>
                  <a:gd name="T96" fmla="+- 0 10515 4840"/>
                  <a:gd name="T97" fmla="*/ T96 w 7826"/>
                  <a:gd name="T98" fmla="+- 0 13118 4498"/>
                  <a:gd name="T99" fmla="*/ 13118 h 13094"/>
                  <a:gd name="T100" fmla="+- 0 10556 4840"/>
                  <a:gd name="T101" fmla="*/ T100 w 7826"/>
                  <a:gd name="T102" fmla="+- 0 13078 4498"/>
                  <a:gd name="T103" fmla="*/ 13078 h 13094"/>
                  <a:gd name="T104" fmla="+- 0 10612 4840"/>
                  <a:gd name="T105" fmla="*/ T104 w 7826"/>
                  <a:gd name="T106" fmla="+- 0 12998 4498"/>
                  <a:gd name="T107" fmla="*/ 12998 h 13094"/>
                  <a:gd name="T108" fmla="+- 0 10675 4840"/>
                  <a:gd name="T109" fmla="*/ T108 w 7826"/>
                  <a:gd name="T110" fmla="+- 0 12898 4498"/>
                  <a:gd name="T111" fmla="*/ 12898 h 13094"/>
                  <a:gd name="T112" fmla="+- 0 10734 4840"/>
                  <a:gd name="T113" fmla="*/ T112 w 7826"/>
                  <a:gd name="T114" fmla="+- 0 12778 4498"/>
                  <a:gd name="T115" fmla="*/ 12778 h 13094"/>
                  <a:gd name="T116" fmla="+- 0 10782 4840"/>
                  <a:gd name="T117" fmla="*/ T116 w 7826"/>
                  <a:gd name="T118" fmla="+- 0 12638 4498"/>
                  <a:gd name="T119" fmla="*/ 12638 h 13094"/>
                  <a:gd name="T120" fmla="+- 0 10808 4840"/>
                  <a:gd name="T121" fmla="*/ T120 w 7826"/>
                  <a:gd name="T122" fmla="+- 0 12458 4498"/>
                  <a:gd name="T123" fmla="*/ 12458 h 13094"/>
                  <a:gd name="T124" fmla="+- 0 10803 4840"/>
                  <a:gd name="T125" fmla="*/ T124 w 7826"/>
                  <a:gd name="T126" fmla="+- 0 12258 4498"/>
                  <a:gd name="T127" fmla="*/ 12258 h 13094"/>
                  <a:gd name="T128" fmla="+- 0 10758 4840"/>
                  <a:gd name="T129" fmla="*/ T128 w 7826"/>
                  <a:gd name="T130" fmla="+- 0 12038 4498"/>
                  <a:gd name="T131" fmla="*/ 12038 h 13094"/>
                  <a:gd name="T132" fmla="+- 0 10663 4840"/>
                  <a:gd name="T133" fmla="*/ T132 w 7826"/>
                  <a:gd name="T134" fmla="+- 0 11798 4498"/>
                  <a:gd name="T135" fmla="*/ 11798 h 13094"/>
                  <a:gd name="T136" fmla="+- 0 10535 4840"/>
                  <a:gd name="T137" fmla="*/ T136 w 7826"/>
                  <a:gd name="T138" fmla="+- 0 11598 4498"/>
                  <a:gd name="T139" fmla="*/ 11598 h 13094"/>
                  <a:gd name="T140" fmla="+- 0 10375 4840"/>
                  <a:gd name="T141" fmla="*/ T140 w 7826"/>
                  <a:gd name="T142" fmla="+- 0 11438 4498"/>
                  <a:gd name="T143" fmla="*/ 11438 h 13094"/>
                  <a:gd name="T144" fmla="+- 0 10189 4840"/>
                  <a:gd name="T145" fmla="*/ T144 w 7826"/>
                  <a:gd name="T146" fmla="+- 0 11318 4498"/>
                  <a:gd name="T147" fmla="*/ 11318 h 13094"/>
                  <a:gd name="T148" fmla="+- 0 9984 4840"/>
                  <a:gd name="T149" fmla="*/ T148 w 7826"/>
                  <a:gd name="T150" fmla="+- 0 11198 4498"/>
                  <a:gd name="T151" fmla="*/ 11198 h 13094"/>
                  <a:gd name="T152" fmla="+- 0 9766 4840"/>
                  <a:gd name="T153" fmla="*/ T152 w 7826"/>
                  <a:gd name="T154" fmla="+- 0 11098 4498"/>
                  <a:gd name="T155" fmla="*/ 11098 h 13094"/>
                  <a:gd name="T156" fmla="+- 0 9316 4840"/>
                  <a:gd name="T157" fmla="*/ T156 w 7826"/>
                  <a:gd name="T158" fmla="+- 0 10918 4498"/>
                  <a:gd name="T159" fmla="*/ 10918 h 13094"/>
                  <a:gd name="T160" fmla="+- 0 9097 4840"/>
                  <a:gd name="T161" fmla="*/ T160 w 7826"/>
                  <a:gd name="T162" fmla="+- 0 10818 4498"/>
                  <a:gd name="T163" fmla="*/ 10818 h 13094"/>
                  <a:gd name="T164" fmla="+- 0 8889 4840"/>
                  <a:gd name="T165" fmla="*/ T164 w 7826"/>
                  <a:gd name="T166" fmla="+- 0 10718 4498"/>
                  <a:gd name="T167" fmla="*/ 10718 h 13094"/>
                  <a:gd name="T168" fmla="+- 0 8700 4840"/>
                  <a:gd name="T169" fmla="*/ T168 w 7826"/>
                  <a:gd name="T170" fmla="+- 0 10578 4498"/>
                  <a:gd name="T171" fmla="*/ 10578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</a:cxnLst>
                <a:rect l="0" t="0" r="r" b="b"/>
                <a:pathLst>
                  <a:path w="7826" h="13094">
                    <a:moveTo>
                      <a:pt x="3860" y="6080"/>
                    </a:moveTo>
                    <a:lnTo>
                      <a:pt x="3859" y="6080"/>
                    </a:lnTo>
                    <a:lnTo>
                      <a:pt x="3856" y="6100"/>
                    </a:lnTo>
                    <a:lnTo>
                      <a:pt x="3853" y="6120"/>
                    </a:lnTo>
                    <a:lnTo>
                      <a:pt x="3849" y="6160"/>
                    </a:lnTo>
                    <a:lnTo>
                      <a:pt x="3846" y="6200"/>
                    </a:lnTo>
                    <a:lnTo>
                      <a:pt x="3844" y="6260"/>
                    </a:lnTo>
                    <a:lnTo>
                      <a:pt x="3845" y="6320"/>
                    </a:lnTo>
                    <a:lnTo>
                      <a:pt x="3848" y="6380"/>
                    </a:lnTo>
                    <a:lnTo>
                      <a:pt x="3855" y="6460"/>
                    </a:lnTo>
                    <a:lnTo>
                      <a:pt x="3866" y="6540"/>
                    </a:lnTo>
                    <a:lnTo>
                      <a:pt x="3882" y="6620"/>
                    </a:lnTo>
                    <a:lnTo>
                      <a:pt x="3904" y="6700"/>
                    </a:lnTo>
                    <a:lnTo>
                      <a:pt x="3932" y="6780"/>
                    </a:lnTo>
                    <a:lnTo>
                      <a:pt x="3968" y="6880"/>
                    </a:lnTo>
                    <a:lnTo>
                      <a:pt x="4012" y="6980"/>
                    </a:lnTo>
                    <a:lnTo>
                      <a:pt x="4064" y="7060"/>
                    </a:lnTo>
                    <a:lnTo>
                      <a:pt x="4126" y="7160"/>
                    </a:lnTo>
                    <a:lnTo>
                      <a:pt x="4198" y="7260"/>
                    </a:lnTo>
                    <a:lnTo>
                      <a:pt x="4281" y="7360"/>
                    </a:lnTo>
                    <a:lnTo>
                      <a:pt x="4375" y="7440"/>
                    </a:lnTo>
                    <a:lnTo>
                      <a:pt x="4391" y="7460"/>
                    </a:lnTo>
                    <a:lnTo>
                      <a:pt x="4454" y="7520"/>
                    </a:lnTo>
                    <a:lnTo>
                      <a:pt x="4506" y="7560"/>
                    </a:lnTo>
                    <a:lnTo>
                      <a:pt x="4562" y="7600"/>
                    </a:lnTo>
                    <a:lnTo>
                      <a:pt x="4652" y="7660"/>
                    </a:lnTo>
                    <a:lnTo>
                      <a:pt x="4742" y="7740"/>
                    </a:lnTo>
                    <a:lnTo>
                      <a:pt x="4799" y="7780"/>
                    </a:lnTo>
                    <a:lnTo>
                      <a:pt x="4851" y="7820"/>
                    </a:lnTo>
                    <a:lnTo>
                      <a:pt x="4896" y="7860"/>
                    </a:lnTo>
                    <a:lnTo>
                      <a:pt x="4990" y="7920"/>
                    </a:lnTo>
                    <a:lnTo>
                      <a:pt x="5075" y="8000"/>
                    </a:lnTo>
                    <a:lnTo>
                      <a:pt x="5151" y="8060"/>
                    </a:lnTo>
                    <a:lnTo>
                      <a:pt x="5219" y="8120"/>
                    </a:lnTo>
                    <a:lnTo>
                      <a:pt x="5279" y="8160"/>
                    </a:lnTo>
                    <a:lnTo>
                      <a:pt x="5332" y="8200"/>
                    </a:lnTo>
                    <a:lnTo>
                      <a:pt x="5379" y="8240"/>
                    </a:lnTo>
                    <a:lnTo>
                      <a:pt x="5455" y="8320"/>
                    </a:lnTo>
                    <a:lnTo>
                      <a:pt x="5486" y="8340"/>
                    </a:lnTo>
                    <a:lnTo>
                      <a:pt x="5513" y="8380"/>
                    </a:lnTo>
                    <a:lnTo>
                      <a:pt x="5536" y="8400"/>
                    </a:lnTo>
                    <a:lnTo>
                      <a:pt x="5556" y="8420"/>
                    </a:lnTo>
                    <a:lnTo>
                      <a:pt x="5574" y="8440"/>
                    </a:lnTo>
                    <a:lnTo>
                      <a:pt x="5589" y="8480"/>
                    </a:lnTo>
                    <a:lnTo>
                      <a:pt x="5604" y="8500"/>
                    </a:lnTo>
                    <a:lnTo>
                      <a:pt x="5617" y="8540"/>
                    </a:lnTo>
                    <a:lnTo>
                      <a:pt x="5631" y="8560"/>
                    </a:lnTo>
                    <a:lnTo>
                      <a:pt x="5645" y="8600"/>
                    </a:lnTo>
                    <a:lnTo>
                      <a:pt x="5660" y="8620"/>
                    </a:lnTo>
                    <a:lnTo>
                      <a:pt x="5675" y="8620"/>
                    </a:lnTo>
                    <a:lnTo>
                      <a:pt x="5693" y="8600"/>
                    </a:lnTo>
                    <a:lnTo>
                      <a:pt x="5716" y="8580"/>
                    </a:lnTo>
                    <a:lnTo>
                      <a:pt x="5743" y="8540"/>
                    </a:lnTo>
                    <a:lnTo>
                      <a:pt x="5772" y="8500"/>
                    </a:lnTo>
                    <a:lnTo>
                      <a:pt x="5803" y="8460"/>
                    </a:lnTo>
                    <a:lnTo>
                      <a:pt x="5835" y="8400"/>
                    </a:lnTo>
                    <a:lnTo>
                      <a:pt x="5866" y="8340"/>
                    </a:lnTo>
                    <a:lnTo>
                      <a:pt x="5894" y="8280"/>
                    </a:lnTo>
                    <a:lnTo>
                      <a:pt x="5920" y="8200"/>
                    </a:lnTo>
                    <a:lnTo>
                      <a:pt x="5942" y="8140"/>
                    </a:lnTo>
                    <a:lnTo>
                      <a:pt x="5958" y="8040"/>
                    </a:lnTo>
                    <a:lnTo>
                      <a:pt x="5968" y="7960"/>
                    </a:lnTo>
                    <a:lnTo>
                      <a:pt x="5970" y="7860"/>
                    </a:lnTo>
                    <a:lnTo>
                      <a:pt x="5963" y="7760"/>
                    </a:lnTo>
                    <a:lnTo>
                      <a:pt x="5946" y="7660"/>
                    </a:lnTo>
                    <a:lnTo>
                      <a:pt x="5918" y="7540"/>
                    </a:lnTo>
                    <a:lnTo>
                      <a:pt x="5877" y="7440"/>
                    </a:lnTo>
                    <a:lnTo>
                      <a:pt x="5823" y="7300"/>
                    </a:lnTo>
                    <a:lnTo>
                      <a:pt x="5763" y="7200"/>
                    </a:lnTo>
                    <a:lnTo>
                      <a:pt x="5695" y="7100"/>
                    </a:lnTo>
                    <a:lnTo>
                      <a:pt x="5618" y="7020"/>
                    </a:lnTo>
                    <a:lnTo>
                      <a:pt x="5535" y="6940"/>
                    </a:lnTo>
                    <a:lnTo>
                      <a:pt x="5445" y="6880"/>
                    </a:lnTo>
                    <a:lnTo>
                      <a:pt x="5349" y="6820"/>
                    </a:lnTo>
                    <a:lnTo>
                      <a:pt x="5249" y="6760"/>
                    </a:lnTo>
                    <a:lnTo>
                      <a:pt x="5144" y="6700"/>
                    </a:lnTo>
                    <a:lnTo>
                      <a:pt x="5036" y="6660"/>
                    </a:lnTo>
                    <a:lnTo>
                      <a:pt x="4926" y="6600"/>
                    </a:lnTo>
                    <a:lnTo>
                      <a:pt x="4588" y="6480"/>
                    </a:lnTo>
                    <a:lnTo>
                      <a:pt x="4476" y="6420"/>
                    </a:lnTo>
                    <a:lnTo>
                      <a:pt x="4365" y="6380"/>
                    </a:lnTo>
                    <a:lnTo>
                      <a:pt x="4257" y="6320"/>
                    </a:lnTo>
                    <a:lnTo>
                      <a:pt x="4151" y="6280"/>
                    </a:lnTo>
                    <a:lnTo>
                      <a:pt x="4049" y="6220"/>
                    </a:lnTo>
                    <a:lnTo>
                      <a:pt x="3952" y="6140"/>
                    </a:lnTo>
                    <a:lnTo>
                      <a:pt x="3860" y="60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5" name="Freeform 5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7914 4840"/>
                  <a:gd name="T1" fmla="*/ T0 w 7826"/>
                  <a:gd name="T2" fmla="+- 0 8158 4498"/>
                  <a:gd name="T3" fmla="*/ 8158 h 13094"/>
                  <a:gd name="T4" fmla="+- 0 7896 4840"/>
                  <a:gd name="T5" fmla="*/ T4 w 7826"/>
                  <a:gd name="T6" fmla="+- 0 8198 4498"/>
                  <a:gd name="T7" fmla="*/ 8198 h 13094"/>
                  <a:gd name="T8" fmla="+- 0 7850 4840"/>
                  <a:gd name="T9" fmla="*/ T8 w 7826"/>
                  <a:gd name="T10" fmla="+- 0 8338 4498"/>
                  <a:gd name="T11" fmla="*/ 8338 h 13094"/>
                  <a:gd name="T12" fmla="+- 0 7820 4840"/>
                  <a:gd name="T13" fmla="*/ T12 w 7826"/>
                  <a:gd name="T14" fmla="+- 0 8478 4498"/>
                  <a:gd name="T15" fmla="*/ 8478 h 13094"/>
                  <a:gd name="T16" fmla="+- 0 7798 4840"/>
                  <a:gd name="T17" fmla="*/ T16 w 7826"/>
                  <a:gd name="T18" fmla="+- 0 8638 4498"/>
                  <a:gd name="T19" fmla="*/ 8638 h 13094"/>
                  <a:gd name="T20" fmla="+- 0 7794 4840"/>
                  <a:gd name="T21" fmla="*/ T20 w 7826"/>
                  <a:gd name="T22" fmla="+- 0 8838 4498"/>
                  <a:gd name="T23" fmla="*/ 8838 h 13094"/>
                  <a:gd name="T24" fmla="+- 0 7816 4840"/>
                  <a:gd name="T25" fmla="*/ T24 w 7826"/>
                  <a:gd name="T26" fmla="+- 0 9038 4498"/>
                  <a:gd name="T27" fmla="*/ 9038 h 13094"/>
                  <a:gd name="T28" fmla="+- 0 7870 4840"/>
                  <a:gd name="T29" fmla="*/ T28 w 7826"/>
                  <a:gd name="T30" fmla="+- 0 9258 4498"/>
                  <a:gd name="T31" fmla="*/ 9258 h 13094"/>
                  <a:gd name="T32" fmla="+- 0 7966 4840"/>
                  <a:gd name="T33" fmla="*/ T32 w 7826"/>
                  <a:gd name="T34" fmla="+- 0 9478 4498"/>
                  <a:gd name="T35" fmla="*/ 9478 h 13094"/>
                  <a:gd name="T36" fmla="+- 0 8111 4840"/>
                  <a:gd name="T37" fmla="*/ T36 w 7826"/>
                  <a:gd name="T38" fmla="+- 0 9718 4498"/>
                  <a:gd name="T39" fmla="*/ 9718 h 13094"/>
                  <a:gd name="T40" fmla="+- 0 8294 4840"/>
                  <a:gd name="T41" fmla="*/ T40 w 7826"/>
                  <a:gd name="T42" fmla="+- 0 9918 4498"/>
                  <a:gd name="T43" fmla="*/ 9918 h 13094"/>
                  <a:gd name="T44" fmla="+- 0 8517 4840"/>
                  <a:gd name="T45" fmla="*/ T44 w 7826"/>
                  <a:gd name="T46" fmla="+- 0 10098 4498"/>
                  <a:gd name="T47" fmla="*/ 10098 h 13094"/>
                  <a:gd name="T48" fmla="+- 0 8769 4840"/>
                  <a:gd name="T49" fmla="*/ T48 w 7826"/>
                  <a:gd name="T50" fmla="+- 0 10258 4498"/>
                  <a:gd name="T51" fmla="*/ 10258 h 13094"/>
                  <a:gd name="T52" fmla="+- 0 9039 4840"/>
                  <a:gd name="T53" fmla="*/ T52 w 7826"/>
                  <a:gd name="T54" fmla="+- 0 10418 4498"/>
                  <a:gd name="T55" fmla="*/ 10418 h 13094"/>
                  <a:gd name="T56" fmla="+- 0 9315 4840"/>
                  <a:gd name="T57" fmla="*/ T56 w 7826"/>
                  <a:gd name="T58" fmla="+- 0 10558 4498"/>
                  <a:gd name="T59" fmla="*/ 10558 h 13094"/>
                  <a:gd name="T60" fmla="+- 0 9720 4840"/>
                  <a:gd name="T61" fmla="*/ T60 w 7826"/>
                  <a:gd name="T62" fmla="+- 0 10738 4498"/>
                  <a:gd name="T63" fmla="*/ 10738 h 13094"/>
                  <a:gd name="T64" fmla="+- 0 9968 4840"/>
                  <a:gd name="T65" fmla="*/ T64 w 7826"/>
                  <a:gd name="T66" fmla="+- 0 10858 4498"/>
                  <a:gd name="T67" fmla="*/ 10858 h 13094"/>
                  <a:gd name="T68" fmla="+- 0 10184 4840"/>
                  <a:gd name="T69" fmla="*/ T68 w 7826"/>
                  <a:gd name="T70" fmla="+- 0 10958 4498"/>
                  <a:gd name="T71" fmla="*/ 10958 h 13094"/>
                  <a:gd name="T72" fmla="+- 0 10359 4840"/>
                  <a:gd name="T73" fmla="*/ T72 w 7826"/>
                  <a:gd name="T74" fmla="+- 0 11038 4498"/>
                  <a:gd name="T75" fmla="*/ 11038 h 13094"/>
                  <a:gd name="T76" fmla="+- 0 10525 4840"/>
                  <a:gd name="T77" fmla="*/ T76 w 7826"/>
                  <a:gd name="T78" fmla="+- 0 11158 4498"/>
                  <a:gd name="T79" fmla="*/ 11158 h 13094"/>
                  <a:gd name="T80" fmla="+- 0 10692 4840"/>
                  <a:gd name="T81" fmla="*/ T80 w 7826"/>
                  <a:gd name="T82" fmla="+- 0 11278 4498"/>
                  <a:gd name="T83" fmla="*/ 11278 h 13094"/>
                  <a:gd name="T84" fmla="+- 0 10823 4840"/>
                  <a:gd name="T85" fmla="*/ T84 w 7826"/>
                  <a:gd name="T86" fmla="+- 0 11378 4498"/>
                  <a:gd name="T87" fmla="*/ 11378 h 13094"/>
                  <a:gd name="T88" fmla="+- 0 10922 4840"/>
                  <a:gd name="T89" fmla="*/ T88 w 7826"/>
                  <a:gd name="T90" fmla="+- 0 11458 4498"/>
                  <a:gd name="T91" fmla="*/ 11458 h 13094"/>
                  <a:gd name="T92" fmla="+- 0 11039 4840"/>
                  <a:gd name="T93" fmla="*/ T92 w 7826"/>
                  <a:gd name="T94" fmla="+- 0 11618 4498"/>
                  <a:gd name="T95" fmla="*/ 11618 h 13094"/>
                  <a:gd name="T96" fmla="+- 0 11070 4840"/>
                  <a:gd name="T97" fmla="*/ T96 w 7826"/>
                  <a:gd name="T98" fmla="+- 0 11758 4498"/>
                  <a:gd name="T99" fmla="*/ 11758 h 13094"/>
                  <a:gd name="T100" fmla="+- 0 11070 4840"/>
                  <a:gd name="T101" fmla="*/ T100 w 7826"/>
                  <a:gd name="T102" fmla="+- 0 11858 4498"/>
                  <a:gd name="T103" fmla="*/ 11858 h 13094"/>
                  <a:gd name="T104" fmla="+- 0 11058 4840"/>
                  <a:gd name="T105" fmla="*/ T104 w 7826"/>
                  <a:gd name="T106" fmla="+- 0 11978 4498"/>
                  <a:gd name="T107" fmla="*/ 11978 h 13094"/>
                  <a:gd name="T108" fmla="+- 0 11038 4840"/>
                  <a:gd name="T109" fmla="*/ T108 w 7826"/>
                  <a:gd name="T110" fmla="+- 0 12138 4498"/>
                  <a:gd name="T111" fmla="*/ 12138 h 13094"/>
                  <a:gd name="T112" fmla="+- 0 11132 4840"/>
                  <a:gd name="T113" fmla="*/ T112 w 7826"/>
                  <a:gd name="T114" fmla="+- 0 12058 4498"/>
                  <a:gd name="T115" fmla="*/ 12058 h 13094"/>
                  <a:gd name="T116" fmla="+- 0 11229 4840"/>
                  <a:gd name="T117" fmla="*/ T116 w 7826"/>
                  <a:gd name="T118" fmla="+- 0 11958 4498"/>
                  <a:gd name="T119" fmla="*/ 11958 h 13094"/>
                  <a:gd name="T120" fmla="+- 0 11323 4840"/>
                  <a:gd name="T121" fmla="*/ T120 w 7826"/>
                  <a:gd name="T122" fmla="+- 0 11838 4498"/>
                  <a:gd name="T123" fmla="*/ 11838 h 13094"/>
                  <a:gd name="T124" fmla="+- 0 11408 4840"/>
                  <a:gd name="T125" fmla="*/ T124 w 7826"/>
                  <a:gd name="T126" fmla="+- 0 11718 4498"/>
                  <a:gd name="T127" fmla="*/ 11718 h 13094"/>
                  <a:gd name="T128" fmla="+- 0 11476 4840"/>
                  <a:gd name="T129" fmla="*/ T128 w 7826"/>
                  <a:gd name="T130" fmla="+- 0 11558 4498"/>
                  <a:gd name="T131" fmla="*/ 11558 h 13094"/>
                  <a:gd name="T132" fmla="+- 0 11522 4840"/>
                  <a:gd name="T133" fmla="*/ T132 w 7826"/>
                  <a:gd name="T134" fmla="+- 0 11378 4498"/>
                  <a:gd name="T135" fmla="*/ 11378 h 13094"/>
                  <a:gd name="T136" fmla="+- 0 11537 4840"/>
                  <a:gd name="T137" fmla="*/ T136 w 7826"/>
                  <a:gd name="T138" fmla="+- 0 11178 4498"/>
                  <a:gd name="T139" fmla="*/ 11178 h 13094"/>
                  <a:gd name="T140" fmla="+- 0 11517 4840"/>
                  <a:gd name="T141" fmla="*/ T140 w 7826"/>
                  <a:gd name="T142" fmla="+- 0 10978 4498"/>
                  <a:gd name="T143" fmla="*/ 10978 h 13094"/>
                  <a:gd name="T144" fmla="+- 0 11453 4840"/>
                  <a:gd name="T145" fmla="*/ T144 w 7826"/>
                  <a:gd name="T146" fmla="+- 0 10758 4498"/>
                  <a:gd name="T147" fmla="*/ 10758 h 13094"/>
                  <a:gd name="T148" fmla="+- 0 11340 4840"/>
                  <a:gd name="T149" fmla="*/ T148 w 7826"/>
                  <a:gd name="T150" fmla="+- 0 10518 4498"/>
                  <a:gd name="T151" fmla="*/ 10518 h 13094"/>
                  <a:gd name="T152" fmla="+- 0 11147 4840"/>
                  <a:gd name="T153" fmla="*/ T152 w 7826"/>
                  <a:gd name="T154" fmla="+- 0 10258 4498"/>
                  <a:gd name="T155" fmla="*/ 10258 h 13094"/>
                  <a:gd name="T156" fmla="+- 0 10888 4840"/>
                  <a:gd name="T157" fmla="*/ T156 w 7826"/>
                  <a:gd name="T158" fmla="+- 0 10038 4498"/>
                  <a:gd name="T159" fmla="*/ 10038 h 13094"/>
                  <a:gd name="T160" fmla="+- 0 10575 4840"/>
                  <a:gd name="T161" fmla="*/ T160 w 7826"/>
                  <a:gd name="T162" fmla="+- 0 9838 4498"/>
                  <a:gd name="T163" fmla="*/ 9838 h 13094"/>
                  <a:gd name="T164" fmla="+- 0 10220 4840"/>
                  <a:gd name="T165" fmla="*/ T164 w 7826"/>
                  <a:gd name="T166" fmla="+- 0 9658 4498"/>
                  <a:gd name="T167" fmla="*/ 9658 h 13094"/>
                  <a:gd name="T168" fmla="+- 0 9837 4840"/>
                  <a:gd name="T169" fmla="*/ T168 w 7826"/>
                  <a:gd name="T170" fmla="+- 0 9458 4498"/>
                  <a:gd name="T171" fmla="*/ 9458 h 13094"/>
                  <a:gd name="T172" fmla="+- 0 9234 4840"/>
                  <a:gd name="T173" fmla="*/ T172 w 7826"/>
                  <a:gd name="T174" fmla="+- 0 9138 4498"/>
                  <a:gd name="T175" fmla="*/ 9138 h 13094"/>
                  <a:gd name="T176" fmla="+- 0 8832 4840"/>
                  <a:gd name="T177" fmla="*/ T176 w 7826"/>
                  <a:gd name="T178" fmla="+- 0 8918 4498"/>
                  <a:gd name="T179" fmla="*/ 8918 h 13094"/>
                  <a:gd name="T180" fmla="+- 0 8444 4840"/>
                  <a:gd name="T181" fmla="*/ T180 w 7826"/>
                  <a:gd name="T182" fmla="+- 0 8638 4498"/>
                  <a:gd name="T183" fmla="*/ 8638 h 13094"/>
                  <a:gd name="T184" fmla="+- 0 8083 4840"/>
                  <a:gd name="T185" fmla="*/ T184 w 7826"/>
                  <a:gd name="T186" fmla="+- 0 8318 4498"/>
                  <a:gd name="T187" fmla="*/ 8318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</a:cxnLst>
                <a:rect l="0" t="0" r="r" b="b"/>
                <a:pathLst>
                  <a:path w="7826" h="13094">
                    <a:moveTo>
                      <a:pt x="3077" y="3640"/>
                    </a:moveTo>
                    <a:lnTo>
                      <a:pt x="3074" y="3660"/>
                    </a:lnTo>
                    <a:lnTo>
                      <a:pt x="3067" y="3680"/>
                    </a:lnTo>
                    <a:lnTo>
                      <a:pt x="3056" y="3700"/>
                    </a:lnTo>
                    <a:lnTo>
                      <a:pt x="3042" y="3740"/>
                    </a:lnTo>
                    <a:lnTo>
                      <a:pt x="3010" y="3840"/>
                    </a:lnTo>
                    <a:lnTo>
                      <a:pt x="2994" y="3900"/>
                    </a:lnTo>
                    <a:lnTo>
                      <a:pt x="2980" y="3980"/>
                    </a:lnTo>
                    <a:lnTo>
                      <a:pt x="2967" y="4060"/>
                    </a:lnTo>
                    <a:lnTo>
                      <a:pt x="2958" y="4140"/>
                    </a:lnTo>
                    <a:lnTo>
                      <a:pt x="2954" y="4240"/>
                    </a:lnTo>
                    <a:lnTo>
                      <a:pt x="2954" y="4340"/>
                    </a:lnTo>
                    <a:lnTo>
                      <a:pt x="2961" y="4440"/>
                    </a:lnTo>
                    <a:lnTo>
                      <a:pt x="2976" y="4540"/>
                    </a:lnTo>
                    <a:lnTo>
                      <a:pt x="2998" y="4640"/>
                    </a:lnTo>
                    <a:lnTo>
                      <a:pt x="3030" y="4760"/>
                    </a:lnTo>
                    <a:lnTo>
                      <a:pt x="3072" y="4860"/>
                    </a:lnTo>
                    <a:lnTo>
                      <a:pt x="3126" y="4980"/>
                    </a:lnTo>
                    <a:lnTo>
                      <a:pt x="3192" y="5100"/>
                    </a:lnTo>
                    <a:lnTo>
                      <a:pt x="3271" y="5220"/>
                    </a:lnTo>
                    <a:lnTo>
                      <a:pt x="3357" y="5320"/>
                    </a:lnTo>
                    <a:lnTo>
                      <a:pt x="3454" y="5420"/>
                    </a:lnTo>
                    <a:lnTo>
                      <a:pt x="3561" y="5500"/>
                    </a:lnTo>
                    <a:lnTo>
                      <a:pt x="3677" y="5600"/>
                    </a:lnTo>
                    <a:lnTo>
                      <a:pt x="3800" y="5680"/>
                    </a:lnTo>
                    <a:lnTo>
                      <a:pt x="3929" y="5760"/>
                    </a:lnTo>
                    <a:lnTo>
                      <a:pt x="4062" y="5840"/>
                    </a:lnTo>
                    <a:lnTo>
                      <a:pt x="4199" y="5920"/>
                    </a:lnTo>
                    <a:lnTo>
                      <a:pt x="4337" y="5980"/>
                    </a:lnTo>
                    <a:lnTo>
                      <a:pt x="4475" y="6060"/>
                    </a:lnTo>
                    <a:lnTo>
                      <a:pt x="4749" y="6180"/>
                    </a:lnTo>
                    <a:lnTo>
                      <a:pt x="4880" y="6240"/>
                    </a:lnTo>
                    <a:lnTo>
                      <a:pt x="5007" y="6300"/>
                    </a:lnTo>
                    <a:lnTo>
                      <a:pt x="5128" y="6360"/>
                    </a:lnTo>
                    <a:lnTo>
                      <a:pt x="5241" y="6400"/>
                    </a:lnTo>
                    <a:lnTo>
                      <a:pt x="5344" y="6460"/>
                    </a:lnTo>
                    <a:lnTo>
                      <a:pt x="5438" y="6500"/>
                    </a:lnTo>
                    <a:lnTo>
                      <a:pt x="5519" y="6540"/>
                    </a:lnTo>
                    <a:lnTo>
                      <a:pt x="5587" y="6580"/>
                    </a:lnTo>
                    <a:lnTo>
                      <a:pt x="5685" y="6660"/>
                    </a:lnTo>
                    <a:lnTo>
                      <a:pt x="5773" y="6720"/>
                    </a:lnTo>
                    <a:lnTo>
                      <a:pt x="5852" y="6780"/>
                    </a:lnTo>
                    <a:lnTo>
                      <a:pt x="5922" y="6820"/>
                    </a:lnTo>
                    <a:lnTo>
                      <a:pt x="5983" y="6880"/>
                    </a:lnTo>
                    <a:lnTo>
                      <a:pt x="6037" y="6920"/>
                    </a:lnTo>
                    <a:lnTo>
                      <a:pt x="6082" y="6960"/>
                    </a:lnTo>
                    <a:lnTo>
                      <a:pt x="6153" y="7040"/>
                    </a:lnTo>
                    <a:lnTo>
                      <a:pt x="6199" y="7120"/>
                    </a:lnTo>
                    <a:lnTo>
                      <a:pt x="6224" y="7200"/>
                    </a:lnTo>
                    <a:lnTo>
                      <a:pt x="6230" y="7260"/>
                    </a:lnTo>
                    <a:lnTo>
                      <a:pt x="6231" y="7300"/>
                    </a:lnTo>
                    <a:lnTo>
                      <a:pt x="6230" y="7360"/>
                    </a:lnTo>
                    <a:lnTo>
                      <a:pt x="6225" y="7420"/>
                    </a:lnTo>
                    <a:lnTo>
                      <a:pt x="6218" y="7480"/>
                    </a:lnTo>
                    <a:lnTo>
                      <a:pt x="6209" y="7560"/>
                    </a:lnTo>
                    <a:lnTo>
                      <a:pt x="6198" y="7640"/>
                    </a:lnTo>
                    <a:lnTo>
                      <a:pt x="6244" y="7600"/>
                    </a:lnTo>
                    <a:lnTo>
                      <a:pt x="6292" y="7560"/>
                    </a:lnTo>
                    <a:lnTo>
                      <a:pt x="6340" y="7520"/>
                    </a:lnTo>
                    <a:lnTo>
                      <a:pt x="6389" y="7460"/>
                    </a:lnTo>
                    <a:lnTo>
                      <a:pt x="6437" y="7420"/>
                    </a:lnTo>
                    <a:lnTo>
                      <a:pt x="6483" y="7340"/>
                    </a:lnTo>
                    <a:lnTo>
                      <a:pt x="6527" y="7280"/>
                    </a:lnTo>
                    <a:lnTo>
                      <a:pt x="6568" y="7220"/>
                    </a:lnTo>
                    <a:lnTo>
                      <a:pt x="6604" y="7140"/>
                    </a:lnTo>
                    <a:lnTo>
                      <a:pt x="6636" y="7060"/>
                    </a:lnTo>
                    <a:lnTo>
                      <a:pt x="6662" y="6960"/>
                    </a:lnTo>
                    <a:lnTo>
                      <a:pt x="6682" y="6880"/>
                    </a:lnTo>
                    <a:lnTo>
                      <a:pt x="6694" y="6780"/>
                    </a:lnTo>
                    <a:lnTo>
                      <a:pt x="6697" y="6680"/>
                    </a:lnTo>
                    <a:lnTo>
                      <a:pt x="6692" y="6580"/>
                    </a:lnTo>
                    <a:lnTo>
                      <a:pt x="6677" y="6480"/>
                    </a:lnTo>
                    <a:lnTo>
                      <a:pt x="6651" y="6360"/>
                    </a:lnTo>
                    <a:lnTo>
                      <a:pt x="6613" y="6260"/>
                    </a:lnTo>
                    <a:lnTo>
                      <a:pt x="6563" y="6140"/>
                    </a:lnTo>
                    <a:lnTo>
                      <a:pt x="6500" y="6020"/>
                    </a:lnTo>
                    <a:lnTo>
                      <a:pt x="6413" y="5880"/>
                    </a:lnTo>
                    <a:lnTo>
                      <a:pt x="6307" y="5760"/>
                    </a:lnTo>
                    <a:lnTo>
                      <a:pt x="6185" y="5660"/>
                    </a:lnTo>
                    <a:lnTo>
                      <a:pt x="6048" y="5540"/>
                    </a:lnTo>
                    <a:lnTo>
                      <a:pt x="5897" y="5440"/>
                    </a:lnTo>
                    <a:lnTo>
                      <a:pt x="5735" y="5340"/>
                    </a:lnTo>
                    <a:lnTo>
                      <a:pt x="5562" y="5240"/>
                    </a:lnTo>
                    <a:lnTo>
                      <a:pt x="5380" y="5160"/>
                    </a:lnTo>
                    <a:lnTo>
                      <a:pt x="5191" y="5060"/>
                    </a:lnTo>
                    <a:lnTo>
                      <a:pt x="4997" y="4960"/>
                    </a:lnTo>
                    <a:lnTo>
                      <a:pt x="4596" y="4760"/>
                    </a:lnTo>
                    <a:lnTo>
                      <a:pt x="4394" y="4640"/>
                    </a:lnTo>
                    <a:lnTo>
                      <a:pt x="4192" y="4540"/>
                    </a:lnTo>
                    <a:lnTo>
                      <a:pt x="3992" y="4420"/>
                    </a:lnTo>
                    <a:lnTo>
                      <a:pt x="3795" y="4280"/>
                    </a:lnTo>
                    <a:lnTo>
                      <a:pt x="3604" y="4140"/>
                    </a:lnTo>
                    <a:lnTo>
                      <a:pt x="3420" y="4000"/>
                    </a:lnTo>
                    <a:lnTo>
                      <a:pt x="3243" y="3820"/>
                    </a:lnTo>
                    <a:lnTo>
                      <a:pt x="3077" y="36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9940 4840"/>
                  <a:gd name="T1" fmla="*/ T0 w 7826"/>
                  <a:gd name="T2" fmla="+- 0 4538 4498"/>
                  <a:gd name="T3" fmla="*/ 4538 h 13094"/>
                  <a:gd name="T4" fmla="+- 0 9808 4840"/>
                  <a:gd name="T5" fmla="*/ T4 w 7826"/>
                  <a:gd name="T6" fmla="+- 0 4558 4498"/>
                  <a:gd name="T7" fmla="*/ 4558 h 13094"/>
                  <a:gd name="T8" fmla="+- 0 9730 4840"/>
                  <a:gd name="T9" fmla="*/ T8 w 7826"/>
                  <a:gd name="T10" fmla="+- 0 4598 4498"/>
                  <a:gd name="T11" fmla="*/ 4598 h 13094"/>
                  <a:gd name="T12" fmla="+- 0 9644 4840"/>
                  <a:gd name="T13" fmla="*/ T12 w 7826"/>
                  <a:gd name="T14" fmla="+- 0 4618 4498"/>
                  <a:gd name="T15" fmla="*/ 4618 h 13094"/>
                  <a:gd name="T16" fmla="+- 0 9565 4840"/>
                  <a:gd name="T17" fmla="*/ T16 w 7826"/>
                  <a:gd name="T18" fmla="+- 0 4678 4498"/>
                  <a:gd name="T19" fmla="*/ 4678 h 13094"/>
                  <a:gd name="T20" fmla="+- 0 9438 4840"/>
                  <a:gd name="T21" fmla="*/ T20 w 7826"/>
                  <a:gd name="T22" fmla="+- 0 4738 4498"/>
                  <a:gd name="T23" fmla="*/ 4738 h 13094"/>
                  <a:gd name="T24" fmla="+- 0 9359 4840"/>
                  <a:gd name="T25" fmla="*/ T24 w 7826"/>
                  <a:gd name="T26" fmla="+- 0 4778 4498"/>
                  <a:gd name="T27" fmla="*/ 4778 h 13094"/>
                  <a:gd name="T28" fmla="+- 0 9274 4840"/>
                  <a:gd name="T29" fmla="*/ T28 w 7826"/>
                  <a:gd name="T30" fmla="+- 0 4818 4498"/>
                  <a:gd name="T31" fmla="*/ 4818 h 13094"/>
                  <a:gd name="T32" fmla="+- 0 8520 4840"/>
                  <a:gd name="T33" fmla="*/ T32 w 7826"/>
                  <a:gd name="T34" fmla="+- 0 4838 4498"/>
                  <a:gd name="T35" fmla="*/ 4838 h 13094"/>
                  <a:gd name="T36" fmla="+- 0 8088 4840"/>
                  <a:gd name="T37" fmla="*/ T36 w 7826"/>
                  <a:gd name="T38" fmla="+- 0 5038 4498"/>
                  <a:gd name="T39" fmla="*/ 5038 h 13094"/>
                  <a:gd name="T40" fmla="+- 0 7748 4840"/>
                  <a:gd name="T41" fmla="*/ T40 w 7826"/>
                  <a:gd name="T42" fmla="+- 0 5318 4498"/>
                  <a:gd name="T43" fmla="*/ 5318 h 13094"/>
                  <a:gd name="T44" fmla="+- 0 7451 4840"/>
                  <a:gd name="T45" fmla="*/ T44 w 7826"/>
                  <a:gd name="T46" fmla="+- 0 5818 4498"/>
                  <a:gd name="T47" fmla="*/ 5818 h 13094"/>
                  <a:gd name="T48" fmla="+- 0 7356 4840"/>
                  <a:gd name="T49" fmla="*/ T48 w 7826"/>
                  <a:gd name="T50" fmla="+- 0 6238 4498"/>
                  <a:gd name="T51" fmla="*/ 6238 h 13094"/>
                  <a:gd name="T52" fmla="+- 0 7377 4840"/>
                  <a:gd name="T53" fmla="*/ T52 w 7826"/>
                  <a:gd name="T54" fmla="+- 0 6698 4498"/>
                  <a:gd name="T55" fmla="*/ 6698 h 13094"/>
                  <a:gd name="T56" fmla="+- 0 7523 4840"/>
                  <a:gd name="T57" fmla="*/ T56 w 7826"/>
                  <a:gd name="T58" fmla="+- 0 7158 4498"/>
                  <a:gd name="T59" fmla="*/ 7158 h 13094"/>
                  <a:gd name="T60" fmla="+- 0 7824 4840"/>
                  <a:gd name="T61" fmla="*/ T60 w 7826"/>
                  <a:gd name="T62" fmla="+- 0 7618 4498"/>
                  <a:gd name="T63" fmla="*/ 7618 h 13094"/>
                  <a:gd name="T64" fmla="+- 0 8237 4840"/>
                  <a:gd name="T65" fmla="*/ T64 w 7826"/>
                  <a:gd name="T66" fmla="+- 0 8038 4498"/>
                  <a:gd name="T67" fmla="*/ 8038 h 13094"/>
                  <a:gd name="T68" fmla="+- 0 8726 4840"/>
                  <a:gd name="T69" fmla="*/ T68 w 7826"/>
                  <a:gd name="T70" fmla="+- 0 8398 4498"/>
                  <a:gd name="T71" fmla="*/ 8398 h 13094"/>
                  <a:gd name="T72" fmla="+- 0 9270 4840"/>
                  <a:gd name="T73" fmla="*/ T72 w 7826"/>
                  <a:gd name="T74" fmla="+- 0 8738 4498"/>
                  <a:gd name="T75" fmla="*/ 8738 h 13094"/>
                  <a:gd name="T76" fmla="+- 0 10638 4840"/>
                  <a:gd name="T77" fmla="*/ T76 w 7826"/>
                  <a:gd name="T78" fmla="+- 0 9458 4498"/>
                  <a:gd name="T79" fmla="*/ 9458 h 13094"/>
                  <a:gd name="T80" fmla="+- 0 11137 4840"/>
                  <a:gd name="T81" fmla="*/ T80 w 7826"/>
                  <a:gd name="T82" fmla="+- 0 9758 4498"/>
                  <a:gd name="T83" fmla="*/ 9758 h 13094"/>
                  <a:gd name="T84" fmla="+- 0 11401 4840"/>
                  <a:gd name="T85" fmla="*/ T84 w 7826"/>
                  <a:gd name="T86" fmla="+- 0 9918 4498"/>
                  <a:gd name="T87" fmla="*/ 9918 h 13094"/>
                  <a:gd name="T88" fmla="+- 0 11581 4840"/>
                  <a:gd name="T89" fmla="*/ T88 w 7826"/>
                  <a:gd name="T90" fmla="+- 0 10058 4498"/>
                  <a:gd name="T91" fmla="*/ 10058 h 13094"/>
                  <a:gd name="T92" fmla="+- 0 11733 4840"/>
                  <a:gd name="T93" fmla="*/ T92 w 7826"/>
                  <a:gd name="T94" fmla="+- 0 10258 4498"/>
                  <a:gd name="T95" fmla="*/ 10258 h 13094"/>
                  <a:gd name="T96" fmla="+- 0 11759 4840"/>
                  <a:gd name="T97" fmla="*/ T96 w 7826"/>
                  <a:gd name="T98" fmla="+- 0 10478 4498"/>
                  <a:gd name="T99" fmla="*/ 10478 h 13094"/>
                  <a:gd name="T100" fmla="+- 0 11745 4840"/>
                  <a:gd name="T101" fmla="*/ T100 w 7826"/>
                  <a:gd name="T102" fmla="+- 0 10698 4498"/>
                  <a:gd name="T103" fmla="*/ 10698 h 13094"/>
                  <a:gd name="T104" fmla="+- 0 11893 4840"/>
                  <a:gd name="T105" fmla="*/ T104 w 7826"/>
                  <a:gd name="T106" fmla="+- 0 10658 4498"/>
                  <a:gd name="T107" fmla="*/ 10658 h 13094"/>
                  <a:gd name="T108" fmla="+- 0 12038 4840"/>
                  <a:gd name="T109" fmla="*/ T108 w 7826"/>
                  <a:gd name="T110" fmla="+- 0 10478 4498"/>
                  <a:gd name="T111" fmla="*/ 10478 h 13094"/>
                  <a:gd name="T112" fmla="+- 0 12153 4840"/>
                  <a:gd name="T113" fmla="*/ T112 w 7826"/>
                  <a:gd name="T114" fmla="+- 0 10258 4498"/>
                  <a:gd name="T115" fmla="*/ 10258 h 13094"/>
                  <a:gd name="T116" fmla="+- 0 12221 4840"/>
                  <a:gd name="T117" fmla="*/ T116 w 7826"/>
                  <a:gd name="T118" fmla="+- 0 9998 4498"/>
                  <a:gd name="T119" fmla="*/ 9998 h 13094"/>
                  <a:gd name="T120" fmla="+- 0 12225 4840"/>
                  <a:gd name="T121" fmla="*/ T120 w 7826"/>
                  <a:gd name="T122" fmla="+- 0 9698 4498"/>
                  <a:gd name="T123" fmla="*/ 9698 h 13094"/>
                  <a:gd name="T124" fmla="+- 0 12148 4840"/>
                  <a:gd name="T125" fmla="*/ T124 w 7826"/>
                  <a:gd name="T126" fmla="+- 0 9398 4498"/>
                  <a:gd name="T127" fmla="*/ 9398 h 13094"/>
                  <a:gd name="T128" fmla="+- 0 11934 4840"/>
                  <a:gd name="T129" fmla="*/ T128 w 7826"/>
                  <a:gd name="T130" fmla="+- 0 9018 4498"/>
                  <a:gd name="T131" fmla="*/ 9018 h 13094"/>
                  <a:gd name="T132" fmla="+- 0 11431 4840"/>
                  <a:gd name="T133" fmla="*/ T132 w 7826"/>
                  <a:gd name="T134" fmla="+- 0 8578 4498"/>
                  <a:gd name="T135" fmla="*/ 8578 h 13094"/>
                  <a:gd name="T136" fmla="+- 0 10748 4840"/>
                  <a:gd name="T137" fmla="*/ T136 w 7826"/>
                  <a:gd name="T138" fmla="+- 0 8178 4498"/>
                  <a:gd name="T139" fmla="*/ 8178 h 13094"/>
                  <a:gd name="T140" fmla="+- 0 9998 4840"/>
                  <a:gd name="T141" fmla="*/ T140 w 7826"/>
                  <a:gd name="T142" fmla="+- 0 7778 4498"/>
                  <a:gd name="T143" fmla="*/ 7778 h 13094"/>
                  <a:gd name="T144" fmla="+- 0 9293 4840"/>
                  <a:gd name="T145" fmla="*/ T144 w 7826"/>
                  <a:gd name="T146" fmla="+- 0 7378 4498"/>
                  <a:gd name="T147" fmla="*/ 7378 h 13094"/>
                  <a:gd name="T148" fmla="+- 0 8747 4840"/>
                  <a:gd name="T149" fmla="*/ T148 w 7826"/>
                  <a:gd name="T150" fmla="+- 0 6958 4498"/>
                  <a:gd name="T151" fmla="*/ 6958 h 13094"/>
                  <a:gd name="T152" fmla="+- 0 8474 4840"/>
                  <a:gd name="T153" fmla="*/ T152 w 7826"/>
                  <a:gd name="T154" fmla="+- 0 6498 4498"/>
                  <a:gd name="T155" fmla="*/ 6498 h 13094"/>
                  <a:gd name="T156" fmla="+- 0 8477 4840"/>
                  <a:gd name="T157" fmla="*/ T156 w 7826"/>
                  <a:gd name="T158" fmla="+- 0 6238 4498"/>
                  <a:gd name="T159" fmla="*/ 6238 h 13094"/>
                  <a:gd name="T160" fmla="+- 0 8519 4840"/>
                  <a:gd name="T161" fmla="*/ T160 w 7826"/>
                  <a:gd name="T162" fmla="+- 0 6098 4498"/>
                  <a:gd name="T163" fmla="*/ 6098 h 13094"/>
                  <a:gd name="T164" fmla="+- 0 8583 4840"/>
                  <a:gd name="T165" fmla="*/ T164 w 7826"/>
                  <a:gd name="T166" fmla="+- 0 5998 4498"/>
                  <a:gd name="T167" fmla="*/ 5998 h 13094"/>
                  <a:gd name="T168" fmla="+- 0 8665 4840"/>
                  <a:gd name="T169" fmla="*/ T168 w 7826"/>
                  <a:gd name="T170" fmla="+- 0 5918 4498"/>
                  <a:gd name="T171" fmla="*/ 5918 h 13094"/>
                  <a:gd name="T172" fmla="+- 0 8763 4840"/>
                  <a:gd name="T173" fmla="*/ T172 w 7826"/>
                  <a:gd name="T174" fmla="+- 0 5858 4498"/>
                  <a:gd name="T175" fmla="*/ 5858 h 13094"/>
                  <a:gd name="T176" fmla="+- 0 8872 4840"/>
                  <a:gd name="T177" fmla="*/ T176 w 7826"/>
                  <a:gd name="T178" fmla="+- 0 5818 4498"/>
                  <a:gd name="T179" fmla="*/ 5818 h 13094"/>
                  <a:gd name="T180" fmla="+- 0 11491 4840"/>
                  <a:gd name="T181" fmla="*/ T180 w 7826"/>
                  <a:gd name="T182" fmla="+- 0 5758 4498"/>
                  <a:gd name="T183" fmla="*/ 5758 h 13094"/>
                  <a:gd name="T184" fmla="+- 0 11751 4840"/>
                  <a:gd name="T185" fmla="*/ T184 w 7826"/>
                  <a:gd name="T186" fmla="+- 0 5618 4498"/>
                  <a:gd name="T187" fmla="*/ 5618 h 13094"/>
                  <a:gd name="T188" fmla="+- 0 11858 4840"/>
                  <a:gd name="T189" fmla="*/ T188 w 7826"/>
                  <a:gd name="T190" fmla="+- 0 5518 4498"/>
                  <a:gd name="T191" fmla="*/ 5518 h 13094"/>
                  <a:gd name="T192" fmla="+- 0 11954 4840"/>
                  <a:gd name="T193" fmla="*/ T192 w 7826"/>
                  <a:gd name="T194" fmla="+- 0 5278 4498"/>
                  <a:gd name="T195" fmla="*/ 5278 h 13094"/>
                  <a:gd name="T196" fmla="+- 0 11902 4840"/>
                  <a:gd name="T197" fmla="*/ T196 w 7826"/>
                  <a:gd name="T198" fmla="+- 0 5058 4498"/>
                  <a:gd name="T199" fmla="*/ 5058 h 13094"/>
                  <a:gd name="T200" fmla="+- 0 11762 4840"/>
                  <a:gd name="T201" fmla="*/ T200 w 7826"/>
                  <a:gd name="T202" fmla="+- 0 4918 4498"/>
                  <a:gd name="T203" fmla="*/ 4918 h 13094"/>
                  <a:gd name="T204" fmla="+- 0 11556 4840"/>
                  <a:gd name="T205" fmla="*/ T204 w 7826"/>
                  <a:gd name="T206" fmla="+- 0 4838 4498"/>
                  <a:gd name="T207" fmla="*/ 4838 h 13094"/>
                  <a:gd name="T208" fmla="+- 0 11370 4840"/>
                  <a:gd name="T209" fmla="*/ T208 w 7826"/>
                  <a:gd name="T210" fmla="+- 0 4758 4498"/>
                  <a:gd name="T211" fmla="*/ 4758 h 13094"/>
                  <a:gd name="T212" fmla="+- 0 11084 4840"/>
                  <a:gd name="T213" fmla="*/ T212 w 7826"/>
                  <a:gd name="T214" fmla="+- 0 4638 4498"/>
                  <a:gd name="T215" fmla="*/ 4638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</a:cxnLst>
                <a:rect l="0" t="0" r="r" b="b"/>
                <a:pathLst>
                  <a:path w="7826" h="13094">
                    <a:moveTo>
                      <a:pt x="5762" y="20"/>
                    </a:moveTo>
                    <a:lnTo>
                      <a:pt x="5126" y="20"/>
                    </a:lnTo>
                    <a:lnTo>
                      <a:pt x="5100" y="40"/>
                    </a:lnTo>
                    <a:lnTo>
                      <a:pt x="5020" y="40"/>
                    </a:lnTo>
                    <a:lnTo>
                      <a:pt x="4994" y="60"/>
                    </a:lnTo>
                    <a:lnTo>
                      <a:pt x="4968" y="60"/>
                    </a:lnTo>
                    <a:lnTo>
                      <a:pt x="4941" y="80"/>
                    </a:lnTo>
                    <a:lnTo>
                      <a:pt x="4915" y="80"/>
                    </a:lnTo>
                    <a:lnTo>
                      <a:pt x="4890" y="100"/>
                    </a:lnTo>
                    <a:lnTo>
                      <a:pt x="4860" y="100"/>
                    </a:lnTo>
                    <a:lnTo>
                      <a:pt x="4832" y="120"/>
                    </a:lnTo>
                    <a:lnTo>
                      <a:pt x="4804" y="120"/>
                    </a:lnTo>
                    <a:lnTo>
                      <a:pt x="4777" y="140"/>
                    </a:lnTo>
                    <a:lnTo>
                      <a:pt x="4751" y="160"/>
                    </a:lnTo>
                    <a:lnTo>
                      <a:pt x="4725" y="180"/>
                    </a:lnTo>
                    <a:lnTo>
                      <a:pt x="4700" y="180"/>
                    </a:lnTo>
                    <a:lnTo>
                      <a:pt x="4624" y="240"/>
                    </a:lnTo>
                    <a:lnTo>
                      <a:pt x="4598" y="240"/>
                    </a:lnTo>
                    <a:lnTo>
                      <a:pt x="4572" y="260"/>
                    </a:lnTo>
                    <a:lnTo>
                      <a:pt x="4546" y="280"/>
                    </a:lnTo>
                    <a:lnTo>
                      <a:pt x="4519" y="280"/>
                    </a:lnTo>
                    <a:lnTo>
                      <a:pt x="4492" y="300"/>
                    </a:lnTo>
                    <a:lnTo>
                      <a:pt x="4464" y="300"/>
                    </a:lnTo>
                    <a:lnTo>
                      <a:pt x="4434" y="320"/>
                    </a:lnTo>
                    <a:lnTo>
                      <a:pt x="3765" y="320"/>
                    </a:lnTo>
                    <a:lnTo>
                      <a:pt x="3744" y="340"/>
                    </a:lnTo>
                    <a:lnTo>
                      <a:pt x="3680" y="340"/>
                    </a:lnTo>
                    <a:lnTo>
                      <a:pt x="3526" y="400"/>
                    </a:lnTo>
                    <a:lnTo>
                      <a:pt x="3382" y="460"/>
                    </a:lnTo>
                    <a:lnTo>
                      <a:pt x="3248" y="540"/>
                    </a:lnTo>
                    <a:lnTo>
                      <a:pt x="3124" y="620"/>
                    </a:lnTo>
                    <a:lnTo>
                      <a:pt x="3011" y="720"/>
                    </a:lnTo>
                    <a:lnTo>
                      <a:pt x="2908" y="820"/>
                    </a:lnTo>
                    <a:lnTo>
                      <a:pt x="2817" y="920"/>
                    </a:lnTo>
                    <a:lnTo>
                      <a:pt x="2668" y="1180"/>
                    </a:lnTo>
                    <a:lnTo>
                      <a:pt x="2611" y="1320"/>
                    </a:lnTo>
                    <a:lnTo>
                      <a:pt x="2567" y="1460"/>
                    </a:lnTo>
                    <a:lnTo>
                      <a:pt x="2535" y="1600"/>
                    </a:lnTo>
                    <a:lnTo>
                      <a:pt x="2516" y="1740"/>
                    </a:lnTo>
                    <a:lnTo>
                      <a:pt x="2509" y="1900"/>
                    </a:lnTo>
                    <a:lnTo>
                      <a:pt x="2516" y="2040"/>
                    </a:lnTo>
                    <a:lnTo>
                      <a:pt x="2537" y="2200"/>
                    </a:lnTo>
                    <a:lnTo>
                      <a:pt x="2572" y="2340"/>
                    </a:lnTo>
                    <a:lnTo>
                      <a:pt x="2620" y="2500"/>
                    </a:lnTo>
                    <a:lnTo>
                      <a:pt x="2683" y="2660"/>
                    </a:lnTo>
                    <a:lnTo>
                      <a:pt x="2761" y="2800"/>
                    </a:lnTo>
                    <a:lnTo>
                      <a:pt x="2867" y="2960"/>
                    </a:lnTo>
                    <a:lnTo>
                      <a:pt x="2984" y="3120"/>
                    </a:lnTo>
                    <a:lnTo>
                      <a:pt x="3112" y="3260"/>
                    </a:lnTo>
                    <a:lnTo>
                      <a:pt x="3250" y="3400"/>
                    </a:lnTo>
                    <a:lnTo>
                      <a:pt x="3397" y="3540"/>
                    </a:lnTo>
                    <a:lnTo>
                      <a:pt x="3553" y="3660"/>
                    </a:lnTo>
                    <a:lnTo>
                      <a:pt x="3716" y="3780"/>
                    </a:lnTo>
                    <a:lnTo>
                      <a:pt x="3886" y="3900"/>
                    </a:lnTo>
                    <a:lnTo>
                      <a:pt x="4062" y="4020"/>
                    </a:lnTo>
                    <a:lnTo>
                      <a:pt x="4243" y="4120"/>
                    </a:lnTo>
                    <a:lnTo>
                      <a:pt x="4430" y="4240"/>
                    </a:lnTo>
                    <a:lnTo>
                      <a:pt x="4813" y="4440"/>
                    </a:lnTo>
                    <a:lnTo>
                      <a:pt x="5601" y="4840"/>
                    </a:lnTo>
                    <a:lnTo>
                      <a:pt x="5798" y="4960"/>
                    </a:lnTo>
                    <a:lnTo>
                      <a:pt x="5994" y="5060"/>
                    </a:lnTo>
                    <a:lnTo>
                      <a:pt x="6187" y="5180"/>
                    </a:lnTo>
                    <a:lnTo>
                      <a:pt x="6297" y="5260"/>
                    </a:lnTo>
                    <a:lnTo>
                      <a:pt x="6395" y="5320"/>
                    </a:lnTo>
                    <a:lnTo>
                      <a:pt x="6483" y="5360"/>
                    </a:lnTo>
                    <a:lnTo>
                      <a:pt x="6561" y="5420"/>
                    </a:lnTo>
                    <a:lnTo>
                      <a:pt x="6630" y="5460"/>
                    </a:lnTo>
                    <a:lnTo>
                      <a:pt x="6690" y="5500"/>
                    </a:lnTo>
                    <a:lnTo>
                      <a:pt x="6741" y="5560"/>
                    </a:lnTo>
                    <a:lnTo>
                      <a:pt x="6785" y="5600"/>
                    </a:lnTo>
                    <a:lnTo>
                      <a:pt x="6851" y="5680"/>
                    </a:lnTo>
                    <a:lnTo>
                      <a:pt x="6893" y="5760"/>
                    </a:lnTo>
                    <a:lnTo>
                      <a:pt x="6914" y="5860"/>
                    </a:lnTo>
                    <a:lnTo>
                      <a:pt x="6918" y="5920"/>
                    </a:lnTo>
                    <a:lnTo>
                      <a:pt x="6919" y="5980"/>
                    </a:lnTo>
                    <a:lnTo>
                      <a:pt x="6917" y="6040"/>
                    </a:lnTo>
                    <a:lnTo>
                      <a:pt x="6912" y="6120"/>
                    </a:lnTo>
                    <a:lnTo>
                      <a:pt x="6905" y="6200"/>
                    </a:lnTo>
                    <a:lnTo>
                      <a:pt x="6897" y="6300"/>
                    </a:lnTo>
                    <a:lnTo>
                      <a:pt x="7002" y="6220"/>
                    </a:lnTo>
                    <a:lnTo>
                      <a:pt x="7053" y="6160"/>
                    </a:lnTo>
                    <a:lnTo>
                      <a:pt x="7104" y="6100"/>
                    </a:lnTo>
                    <a:lnTo>
                      <a:pt x="7152" y="6040"/>
                    </a:lnTo>
                    <a:lnTo>
                      <a:pt x="7198" y="5980"/>
                    </a:lnTo>
                    <a:lnTo>
                      <a:pt x="7240" y="5920"/>
                    </a:lnTo>
                    <a:lnTo>
                      <a:pt x="7279" y="5840"/>
                    </a:lnTo>
                    <a:lnTo>
                      <a:pt x="7313" y="5760"/>
                    </a:lnTo>
                    <a:lnTo>
                      <a:pt x="7342" y="5680"/>
                    </a:lnTo>
                    <a:lnTo>
                      <a:pt x="7365" y="5600"/>
                    </a:lnTo>
                    <a:lnTo>
                      <a:pt x="7381" y="5500"/>
                    </a:lnTo>
                    <a:lnTo>
                      <a:pt x="7391" y="5400"/>
                    </a:lnTo>
                    <a:lnTo>
                      <a:pt x="7392" y="5300"/>
                    </a:lnTo>
                    <a:lnTo>
                      <a:pt x="7385" y="5200"/>
                    </a:lnTo>
                    <a:lnTo>
                      <a:pt x="7369" y="5100"/>
                    </a:lnTo>
                    <a:lnTo>
                      <a:pt x="7344" y="5000"/>
                    </a:lnTo>
                    <a:lnTo>
                      <a:pt x="7308" y="4900"/>
                    </a:lnTo>
                    <a:lnTo>
                      <a:pt x="7261" y="4780"/>
                    </a:lnTo>
                    <a:lnTo>
                      <a:pt x="7202" y="4680"/>
                    </a:lnTo>
                    <a:lnTo>
                      <a:pt x="7094" y="4520"/>
                    </a:lnTo>
                    <a:lnTo>
                      <a:pt x="6954" y="4360"/>
                    </a:lnTo>
                    <a:lnTo>
                      <a:pt x="6785" y="4220"/>
                    </a:lnTo>
                    <a:lnTo>
                      <a:pt x="6591" y="4080"/>
                    </a:lnTo>
                    <a:lnTo>
                      <a:pt x="6378" y="3940"/>
                    </a:lnTo>
                    <a:lnTo>
                      <a:pt x="6149" y="3820"/>
                    </a:lnTo>
                    <a:lnTo>
                      <a:pt x="5908" y="3680"/>
                    </a:lnTo>
                    <a:lnTo>
                      <a:pt x="5660" y="3540"/>
                    </a:lnTo>
                    <a:lnTo>
                      <a:pt x="5408" y="3420"/>
                    </a:lnTo>
                    <a:lnTo>
                      <a:pt x="5158" y="3280"/>
                    </a:lnTo>
                    <a:lnTo>
                      <a:pt x="4912" y="3160"/>
                    </a:lnTo>
                    <a:lnTo>
                      <a:pt x="4676" y="3020"/>
                    </a:lnTo>
                    <a:lnTo>
                      <a:pt x="4453" y="2880"/>
                    </a:lnTo>
                    <a:lnTo>
                      <a:pt x="4248" y="2760"/>
                    </a:lnTo>
                    <a:lnTo>
                      <a:pt x="4064" y="2620"/>
                    </a:lnTo>
                    <a:lnTo>
                      <a:pt x="3907" y="2460"/>
                    </a:lnTo>
                    <a:lnTo>
                      <a:pt x="3780" y="2320"/>
                    </a:lnTo>
                    <a:lnTo>
                      <a:pt x="3688" y="2160"/>
                    </a:lnTo>
                    <a:lnTo>
                      <a:pt x="3634" y="2000"/>
                    </a:lnTo>
                    <a:lnTo>
                      <a:pt x="3623" y="1840"/>
                    </a:lnTo>
                    <a:lnTo>
                      <a:pt x="3629" y="1780"/>
                    </a:lnTo>
                    <a:lnTo>
                      <a:pt x="3637" y="1740"/>
                    </a:lnTo>
                    <a:lnTo>
                      <a:pt x="3648" y="1700"/>
                    </a:lnTo>
                    <a:lnTo>
                      <a:pt x="3662" y="1640"/>
                    </a:lnTo>
                    <a:lnTo>
                      <a:pt x="3679" y="1600"/>
                    </a:lnTo>
                    <a:lnTo>
                      <a:pt x="3698" y="1560"/>
                    </a:lnTo>
                    <a:lnTo>
                      <a:pt x="3719" y="1540"/>
                    </a:lnTo>
                    <a:lnTo>
                      <a:pt x="3743" y="1500"/>
                    </a:lnTo>
                    <a:lnTo>
                      <a:pt x="3768" y="1460"/>
                    </a:lnTo>
                    <a:lnTo>
                      <a:pt x="3796" y="1440"/>
                    </a:lnTo>
                    <a:lnTo>
                      <a:pt x="3825" y="1420"/>
                    </a:lnTo>
                    <a:lnTo>
                      <a:pt x="3856" y="1400"/>
                    </a:lnTo>
                    <a:lnTo>
                      <a:pt x="3889" y="1360"/>
                    </a:lnTo>
                    <a:lnTo>
                      <a:pt x="3923" y="1360"/>
                    </a:lnTo>
                    <a:lnTo>
                      <a:pt x="3958" y="1340"/>
                    </a:lnTo>
                    <a:lnTo>
                      <a:pt x="3995" y="1320"/>
                    </a:lnTo>
                    <a:lnTo>
                      <a:pt x="4032" y="1320"/>
                    </a:lnTo>
                    <a:lnTo>
                      <a:pt x="4070" y="1300"/>
                    </a:lnTo>
                    <a:lnTo>
                      <a:pt x="6577" y="1300"/>
                    </a:lnTo>
                    <a:lnTo>
                      <a:pt x="6651" y="1260"/>
                    </a:lnTo>
                    <a:lnTo>
                      <a:pt x="6797" y="1180"/>
                    </a:lnTo>
                    <a:lnTo>
                      <a:pt x="6868" y="1140"/>
                    </a:lnTo>
                    <a:lnTo>
                      <a:pt x="6911" y="1120"/>
                    </a:lnTo>
                    <a:lnTo>
                      <a:pt x="6951" y="1080"/>
                    </a:lnTo>
                    <a:lnTo>
                      <a:pt x="6986" y="1060"/>
                    </a:lnTo>
                    <a:lnTo>
                      <a:pt x="7018" y="1020"/>
                    </a:lnTo>
                    <a:lnTo>
                      <a:pt x="7068" y="940"/>
                    </a:lnTo>
                    <a:lnTo>
                      <a:pt x="7100" y="860"/>
                    </a:lnTo>
                    <a:lnTo>
                      <a:pt x="7114" y="780"/>
                    </a:lnTo>
                    <a:lnTo>
                      <a:pt x="7114" y="720"/>
                    </a:lnTo>
                    <a:lnTo>
                      <a:pt x="7098" y="640"/>
                    </a:lnTo>
                    <a:lnTo>
                      <a:pt x="7062" y="560"/>
                    </a:lnTo>
                    <a:lnTo>
                      <a:pt x="7003" y="480"/>
                    </a:lnTo>
                    <a:lnTo>
                      <a:pt x="6966" y="460"/>
                    </a:lnTo>
                    <a:lnTo>
                      <a:pt x="6922" y="420"/>
                    </a:lnTo>
                    <a:lnTo>
                      <a:pt x="6824" y="380"/>
                    </a:lnTo>
                    <a:lnTo>
                      <a:pt x="6772" y="360"/>
                    </a:lnTo>
                    <a:lnTo>
                      <a:pt x="6716" y="340"/>
                    </a:lnTo>
                    <a:lnTo>
                      <a:pt x="6657" y="300"/>
                    </a:lnTo>
                    <a:lnTo>
                      <a:pt x="6595" y="280"/>
                    </a:lnTo>
                    <a:lnTo>
                      <a:pt x="6530" y="260"/>
                    </a:lnTo>
                    <a:lnTo>
                      <a:pt x="6462" y="220"/>
                    </a:lnTo>
                    <a:lnTo>
                      <a:pt x="6319" y="180"/>
                    </a:lnTo>
                    <a:lnTo>
                      <a:pt x="6244" y="140"/>
                    </a:lnTo>
                    <a:lnTo>
                      <a:pt x="5928" y="60"/>
                    </a:lnTo>
                    <a:lnTo>
                      <a:pt x="576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10389 4840"/>
                  <a:gd name="T1" fmla="*/ T0 w 7826"/>
                  <a:gd name="T2" fmla="+- 0 6178 4498"/>
                  <a:gd name="T3" fmla="*/ 6178 h 13094"/>
                  <a:gd name="T4" fmla="+- 0 9915 4840"/>
                  <a:gd name="T5" fmla="*/ T4 w 7826"/>
                  <a:gd name="T6" fmla="+- 0 6178 4498"/>
                  <a:gd name="T7" fmla="*/ 6178 h 13094"/>
                  <a:gd name="T8" fmla="+- 0 9953 4840"/>
                  <a:gd name="T9" fmla="*/ T8 w 7826"/>
                  <a:gd name="T10" fmla="+- 0 6198 4498"/>
                  <a:gd name="T11" fmla="*/ 6198 h 13094"/>
                  <a:gd name="T12" fmla="+- 0 10307 4840"/>
                  <a:gd name="T13" fmla="*/ T12 w 7826"/>
                  <a:gd name="T14" fmla="+- 0 6198 4498"/>
                  <a:gd name="T15" fmla="*/ 6198 h 13094"/>
                  <a:gd name="T16" fmla="+- 0 10389 4840"/>
                  <a:gd name="T17" fmla="*/ T16 w 7826"/>
                  <a:gd name="T18" fmla="+- 0 6178 4498"/>
                  <a:gd name="T19" fmla="*/ 6178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5549" y="1680"/>
                    </a:moveTo>
                    <a:lnTo>
                      <a:pt x="5075" y="1680"/>
                    </a:lnTo>
                    <a:lnTo>
                      <a:pt x="5113" y="1700"/>
                    </a:lnTo>
                    <a:lnTo>
                      <a:pt x="5467" y="1700"/>
                    </a:lnTo>
                    <a:lnTo>
                      <a:pt x="5549" y="16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11417 4840"/>
                  <a:gd name="T1" fmla="*/ T0 w 7826"/>
                  <a:gd name="T2" fmla="+- 0 5798 4498"/>
                  <a:gd name="T3" fmla="*/ 5798 h 13094"/>
                  <a:gd name="T4" fmla="+- 0 9071 4840"/>
                  <a:gd name="T5" fmla="*/ T4 w 7826"/>
                  <a:gd name="T6" fmla="+- 0 5798 4498"/>
                  <a:gd name="T7" fmla="*/ 5798 h 13094"/>
                  <a:gd name="T8" fmla="+- 0 9091 4840"/>
                  <a:gd name="T9" fmla="*/ T8 w 7826"/>
                  <a:gd name="T10" fmla="+- 0 5818 4498"/>
                  <a:gd name="T11" fmla="*/ 5818 h 13094"/>
                  <a:gd name="T12" fmla="+- 0 9154 4840"/>
                  <a:gd name="T13" fmla="*/ T12 w 7826"/>
                  <a:gd name="T14" fmla="+- 0 5818 4498"/>
                  <a:gd name="T15" fmla="*/ 5818 h 13094"/>
                  <a:gd name="T16" fmla="+- 0 9174 4840"/>
                  <a:gd name="T17" fmla="*/ T16 w 7826"/>
                  <a:gd name="T18" fmla="+- 0 5838 4498"/>
                  <a:gd name="T19" fmla="*/ 5838 h 13094"/>
                  <a:gd name="T20" fmla="+- 0 9216 4840"/>
                  <a:gd name="T21" fmla="*/ T20 w 7826"/>
                  <a:gd name="T22" fmla="+- 0 5838 4498"/>
                  <a:gd name="T23" fmla="*/ 5838 h 13094"/>
                  <a:gd name="T24" fmla="+- 0 9236 4840"/>
                  <a:gd name="T25" fmla="*/ T24 w 7826"/>
                  <a:gd name="T26" fmla="+- 0 5858 4498"/>
                  <a:gd name="T27" fmla="*/ 5858 h 13094"/>
                  <a:gd name="T28" fmla="+- 0 9256 4840"/>
                  <a:gd name="T29" fmla="*/ T28 w 7826"/>
                  <a:gd name="T30" fmla="+- 0 5858 4498"/>
                  <a:gd name="T31" fmla="*/ 5858 h 13094"/>
                  <a:gd name="T32" fmla="+- 0 9277 4840"/>
                  <a:gd name="T33" fmla="*/ T32 w 7826"/>
                  <a:gd name="T34" fmla="+- 0 5878 4498"/>
                  <a:gd name="T35" fmla="*/ 5878 h 13094"/>
                  <a:gd name="T36" fmla="+- 0 9297 4840"/>
                  <a:gd name="T37" fmla="*/ T36 w 7826"/>
                  <a:gd name="T38" fmla="+- 0 5878 4498"/>
                  <a:gd name="T39" fmla="*/ 5878 h 13094"/>
                  <a:gd name="T40" fmla="+- 0 9317 4840"/>
                  <a:gd name="T41" fmla="*/ T40 w 7826"/>
                  <a:gd name="T42" fmla="+- 0 5898 4498"/>
                  <a:gd name="T43" fmla="*/ 5898 h 13094"/>
                  <a:gd name="T44" fmla="+- 0 9337 4840"/>
                  <a:gd name="T45" fmla="*/ T44 w 7826"/>
                  <a:gd name="T46" fmla="+- 0 5898 4498"/>
                  <a:gd name="T47" fmla="*/ 5898 h 13094"/>
                  <a:gd name="T48" fmla="+- 0 9356 4840"/>
                  <a:gd name="T49" fmla="*/ T48 w 7826"/>
                  <a:gd name="T50" fmla="+- 0 5918 4498"/>
                  <a:gd name="T51" fmla="*/ 5918 h 13094"/>
                  <a:gd name="T52" fmla="+- 0 9376 4840"/>
                  <a:gd name="T53" fmla="*/ T52 w 7826"/>
                  <a:gd name="T54" fmla="+- 0 5938 4498"/>
                  <a:gd name="T55" fmla="*/ 5938 h 13094"/>
                  <a:gd name="T56" fmla="+- 0 9431 4840"/>
                  <a:gd name="T57" fmla="*/ T56 w 7826"/>
                  <a:gd name="T58" fmla="+- 0 5978 4498"/>
                  <a:gd name="T59" fmla="*/ 5978 h 13094"/>
                  <a:gd name="T60" fmla="+- 0 9727 4840"/>
                  <a:gd name="T61" fmla="*/ T60 w 7826"/>
                  <a:gd name="T62" fmla="+- 0 6138 4498"/>
                  <a:gd name="T63" fmla="*/ 6138 h 13094"/>
                  <a:gd name="T64" fmla="+- 0 9764 4840"/>
                  <a:gd name="T65" fmla="*/ T64 w 7826"/>
                  <a:gd name="T66" fmla="+- 0 6138 4498"/>
                  <a:gd name="T67" fmla="*/ 6138 h 13094"/>
                  <a:gd name="T68" fmla="+- 0 9840 4840"/>
                  <a:gd name="T69" fmla="*/ T68 w 7826"/>
                  <a:gd name="T70" fmla="+- 0 6178 4498"/>
                  <a:gd name="T71" fmla="*/ 6178 h 13094"/>
                  <a:gd name="T72" fmla="+- 0 10470 4840"/>
                  <a:gd name="T73" fmla="*/ T72 w 7826"/>
                  <a:gd name="T74" fmla="+- 0 6178 4498"/>
                  <a:gd name="T75" fmla="*/ 6178 h 13094"/>
                  <a:gd name="T76" fmla="+- 0 10632 4840"/>
                  <a:gd name="T77" fmla="*/ T76 w 7826"/>
                  <a:gd name="T78" fmla="+- 0 6138 4498"/>
                  <a:gd name="T79" fmla="*/ 6138 h 13094"/>
                  <a:gd name="T80" fmla="+- 0 10713 4840"/>
                  <a:gd name="T81" fmla="*/ T80 w 7826"/>
                  <a:gd name="T82" fmla="+- 0 6098 4498"/>
                  <a:gd name="T83" fmla="*/ 6098 h 13094"/>
                  <a:gd name="T84" fmla="+- 0 10793 4840"/>
                  <a:gd name="T85" fmla="*/ T84 w 7826"/>
                  <a:gd name="T86" fmla="+- 0 6078 4498"/>
                  <a:gd name="T87" fmla="*/ 6078 h 13094"/>
                  <a:gd name="T88" fmla="+- 0 10873 4840"/>
                  <a:gd name="T89" fmla="*/ T88 w 7826"/>
                  <a:gd name="T90" fmla="+- 0 6038 4498"/>
                  <a:gd name="T91" fmla="*/ 6038 h 13094"/>
                  <a:gd name="T92" fmla="+- 0 10953 4840"/>
                  <a:gd name="T93" fmla="*/ T92 w 7826"/>
                  <a:gd name="T94" fmla="+- 0 6018 4498"/>
                  <a:gd name="T95" fmla="*/ 6018 h 13094"/>
                  <a:gd name="T96" fmla="+- 0 11188 4840"/>
                  <a:gd name="T97" fmla="*/ T96 w 7826"/>
                  <a:gd name="T98" fmla="+- 0 5898 4498"/>
                  <a:gd name="T99" fmla="*/ 5898 h 13094"/>
                  <a:gd name="T100" fmla="+- 0 11265 4840"/>
                  <a:gd name="T101" fmla="*/ T100 w 7826"/>
                  <a:gd name="T102" fmla="+- 0 5878 4498"/>
                  <a:gd name="T103" fmla="*/ 5878 h 13094"/>
                  <a:gd name="T104" fmla="+- 0 11417 4840"/>
                  <a:gd name="T105" fmla="*/ T104 w 7826"/>
                  <a:gd name="T106" fmla="+- 0 5798 4498"/>
                  <a:gd name="T107" fmla="*/ 5798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</a:cxnLst>
                <a:rect l="0" t="0" r="r" b="b"/>
                <a:pathLst>
                  <a:path w="7826" h="13094">
                    <a:moveTo>
                      <a:pt x="6577" y="1300"/>
                    </a:moveTo>
                    <a:lnTo>
                      <a:pt x="4231" y="1300"/>
                    </a:lnTo>
                    <a:lnTo>
                      <a:pt x="4251" y="1320"/>
                    </a:lnTo>
                    <a:lnTo>
                      <a:pt x="4314" y="1320"/>
                    </a:lnTo>
                    <a:lnTo>
                      <a:pt x="4334" y="1340"/>
                    </a:lnTo>
                    <a:lnTo>
                      <a:pt x="4376" y="1340"/>
                    </a:lnTo>
                    <a:lnTo>
                      <a:pt x="4396" y="1360"/>
                    </a:lnTo>
                    <a:lnTo>
                      <a:pt x="4416" y="1360"/>
                    </a:lnTo>
                    <a:lnTo>
                      <a:pt x="4437" y="1380"/>
                    </a:lnTo>
                    <a:lnTo>
                      <a:pt x="4457" y="1380"/>
                    </a:lnTo>
                    <a:lnTo>
                      <a:pt x="4477" y="1400"/>
                    </a:lnTo>
                    <a:lnTo>
                      <a:pt x="4497" y="1400"/>
                    </a:lnTo>
                    <a:lnTo>
                      <a:pt x="4516" y="1420"/>
                    </a:lnTo>
                    <a:lnTo>
                      <a:pt x="4536" y="1440"/>
                    </a:lnTo>
                    <a:lnTo>
                      <a:pt x="4591" y="1480"/>
                    </a:lnTo>
                    <a:lnTo>
                      <a:pt x="4887" y="1640"/>
                    </a:lnTo>
                    <a:lnTo>
                      <a:pt x="4924" y="1640"/>
                    </a:lnTo>
                    <a:lnTo>
                      <a:pt x="5000" y="1680"/>
                    </a:lnTo>
                    <a:lnTo>
                      <a:pt x="5630" y="1680"/>
                    </a:lnTo>
                    <a:lnTo>
                      <a:pt x="5792" y="1640"/>
                    </a:lnTo>
                    <a:lnTo>
                      <a:pt x="5873" y="1600"/>
                    </a:lnTo>
                    <a:lnTo>
                      <a:pt x="5953" y="1580"/>
                    </a:lnTo>
                    <a:lnTo>
                      <a:pt x="6033" y="1540"/>
                    </a:lnTo>
                    <a:lnTo>
                      <a:pt x="6113" y="1520"/>
                    </a:lnTo>
                    <a:lnTo>
                      <a:pt x="6348" y="1400"/>
                    </a:lnTo>
                    <a:lnTo>
                      <a:pt x="6425" y="1380"/>
                    </a:lnTo>
                    <a:lnTo>
                      <a:pt x="6577" y="13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9" name="Freeform 9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9060 4840"/>
                  <a:gd name="T1" fmla="*/ T0 w 7826"/>
                  <a:gd name="T2" fmla="+- 0 4798 4498"/>
                  <a:gd name="T3" fmla="*/ 4798 h 13094"/>
                  <a:gd name="T4" fmla="+- 0 8726 4840"/>
                  <a:gd name="T5" fmla="*/ T4 w 7826"/>
                  <a:gd name="T6" fmla="+- 0 4798 4498"/>
                  <a:gd name="T7" fmla="*/ 4798 h 13094"/>
                  <a:gd name="T8" fmla="+- 0 8706 4840"/>
                  <a:gd name="T9" fmla="*/ T8 w 7826"/>
                  <a:gd name="T10" fmla="+- 0 4818 4498"/>
                  <a:gd name="T11" fmla="*/ 4818 h 13094"/>
                  <a:gd name="T12" fmla="+- 0 9079 4840"/>
                  <a:gd name="T13" fmla="*/ T12 w 7826"/>
                  <a:gd name="T14" fmla="+- 0 4818 4498"/>
                  <a:gd name="T15" fmla="*/ 4818 h 13094"/>
                  <a:gd name="T16" fmla="+- 0 9060 4840"/>
                  <a:gd name="T17" fmla="*/ T16 w 7826"/>
                  <a:gd name="T18" fmla="+- 0 4798 4498"/>
                  <a:gd name="T19" fmla="*/ 4798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4220" y="300"/>
                    </a:moveTo>
                    <a:lnTo>
                      <a:pt x="3886" y="300"/>
                    </a:lnTo>
                    <a:lnTo>
                      <a:pt x="3866" y="320"/>
                    </a:lnTo>
                    <a:lnTo>
                      <a:pt x="4239" y="320"/>
                    </a:lnTo>
                    <a:lnTo>
                      <a:pt x="4220" y="3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0" name="Freeform 10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10434 4840"/>
                  <a:gd name="T1" fmla="*/ T0 w 7826"/>
                  <a:gd name="T2" fmla="+- 0 4498 4498"/>
                  <a:gd name="T3" fmla="*/ 4498 h 13094"/>
                  <a:gd name="T4" fmla="+- 0 10101 4840"/>
                  <a:gd name="T5" fmla="*/ T4 w 7826"/>
                  <a:gd name="T6" fmla="+- 0 4498 4498"/>
                  <a:gd name="T7" fmla="*/ 4498 h 13094"/>
                  <a:gd name="T8" fmla="+- 0 10074 4840"/>
                  <a:gd name="T9" fmla="*/ T8 w 7826"/>
                  <a:gd name="T10" fmla="+- 0 4518 4498"/>
                  <a:gd name="T11" fmla="*/ 4518 h 13094"/>
                  <a:gd name="T12" fmla="+- 0 10518 4840"/>
                  <a:gd name="T13" fmla="*/ T12 w 7826"/>
                  <a:gd name="T14" fmla="+- 0 4518 4498"/>
                  <a:gd name="T15" fmla="*/ 4518 h 13094"/>
                  <a:gd name="T16" fmla="+- 0 10434 4840"/>
                  <a:gd name="T17" fmla="*/ T16 w 7826"/>
                  <a:gd name="T18" fmla="+- 0 4498 4498"/>
                  <a:gd name="T19" fmla="*/ 4498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5594" y="0"/>
                    </a:moveTo>
                    <a:lnTo>
                      <a:pt x="5261" y="0"/>
                    </a:lnTo>
                    <a:lnTo>
                      <a:pt x="5234" y="20"/>
                    </a:lnTo>
                    <a:lnTo>
                      <a:pt x="5678" y="20"/>
                    </a:lnTo>
                    <a:lnTo>
                      <a:pt x="55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1" name="Freeform 11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10473 4840"/>
                  <a:gd name="T1" fmla="*/ T0 w 7826"/>
                  <a:gd name="T2" fmla="+- 0 17571 4498"/>
                  <a:gd name="T3" fmla="*/ 17571 h 13094"/>
                  <a:gd name="T4" fmla="+- 0 9704 4840"/>
                  <a:gd name="T5" fmla="*/ T4 w 7826"/>
                  <a:gd name="T6" fmla="+- 0 17571 4498"/>
                  <a:gd name="T7" fmla="*/ 17571 h 13094"/>
                  <a:gd name="T8" fmla="+- 0 9743 4840"/>
                  <a:gd name="T9" fmla="*/ T8 w 7826"/>
                  <a:gd name="T10" fmla="+- 0 17591 4498"/>
                  <a:gd name="T11" fmla="*/ 17591 h 13094"/>
                  <a:gd name="T12" fmla="+- 0 10390 4840"/>
                  <a:gd name="T13" fmla="*/ T12 w 7826"/>
                  <a:gd name="T14" fmla="+- 0 17591 4498"/>
                  <a:gd name="T15" fmla="*/ 17591 h 13094"/>
                  <a:gd name="T16" fmla="+- 0 10473 4840"/>
                  <a:gd name="T17" fmla="*/ T16 w 7826"/>
                  <a:gd name="T18" fmla="+- 0 17571 4498"/>
                  <a:gd name="T19" fmla="*/ 1757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5633" y="13073"/>
                    </a:moveTo>
                    <a:lnTo>
                      <a:pt x="4864" y="13073"/>
                    </a:lnTo>
                    <a:lnTo>
                      <a:pt x="4903" y="13093"/>
                    </a:lnTo>
                    <a:lnTo>
                      <a:pt x="5550" y="13093"/>
                    </a:lnTo>
                    <a:lnTo>
                      <a:pt x="5633" y="130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10723 4840"/>
                  <a:gd name="T1" fmla="*/ T0 w 7826"/>
                  <a:gd name="T2" fmla="+- 0 17531 4498"/>
                  <a:gd name="T3" fmla="*/ 17531 h 13094"/>
                  <a:gd name="T4" fmla="+- 0 9469 4840"/>
                  <a:gd name="T5" fmla="*/ T4 w 7826"/>
                  <a:gd name="T6" fmla="+- 0 17531 4498"/>
                  <a:gd name="T7" fmla="*/ 17531 h 13094"/>
                  <a:gd name="T8" fmla="+- 0 9508 4840"/>
                  <a:gd name="T9" fmla="*/ T8 w 7826"/>
                  <a:gd name="T10" fmla="+- 0 17551 4498"/>
                  <a:gd name="T11" fmla="*/ 17551 h 13094"/>
                  <a:gd name="T12" fmla="+- 0 9547 4840"/>
                  <a:gd name="T13" fmla="*/ T12 w 7826"/>
                  <a:gd name="T14" fmla="+- 0 17551 4498"/>
                  <a:gd name="T15" fmla="*/ 17551 h 13094"/>
                  <a:gd name="T16" fmla="+- 0 9586 4840"/>
                  <a:gd name="T17" fmla="*/ T16 w 7826"/>
                  <a:gd name="T18" fmla="+- 0 17571 4498"/>
                  <a:gd name="T19" fmla="*/ 17571 h 13094"/>
                  <a:gd name="T20" fmla="+- 0 10556 4840"/>
                  <a:gd name="T21" fmla="*/ T20 w 7826"/>
                  <a:gd name="T22" fmla="+- 0 17571 4498"/>
                  <a:gd name="T23" fmla="*/ 17571 h 13094"/>
                  <a:gd name="T24" fmla="+- 0 10723 4840"/>
                  <a:gd name="T25" fmla="*/ T24 w 7826"/>
                  <a:gd name="T26" fmla="+- 0 17531 4498"/>
                  <a:gd name="T27" fmla="*/ 1753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7826" h="13094">
                    <a:moveTo>
                      <a:pt x="5883" y="13033"/>
                    </a:moveTo>
                    <a:lnTo>
                      <a:pt x="4629" y="13033"/>
                    </a:lnTo>
                    <a:lnTo>
                      <a:pt x="4668" y="13053"/>
                    </a:lnTo>
                    <a:lnTo>
                      <a:pt x="4707" y="13053"/>
                    </a:lnTo>
                    <a:lnTo>
                      <a:pt x="4746" y="13073"/>
                    </a:lnTo>
                    <a:lnTo>
                      <a:pt x="5716" y="13073"/>
                    </a:lnTo>
                    <a:lnTo>
                      <a:pt x="5883" y="130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3" name="Freeform 13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4919 4840"/>
                  <a:gd name="T1" fmla="*/ T0 w 7826"/>
                  <a:gd name="T2" fmla="+- 0 14491 4498"/>
                  <a:gd name="T3" fmla="*/ 14491 h 13094"/>
                  <a:gd name="T4" fmla="+- 0 4892 4840"/>
                  <a:gd name="T5" fmla="*/ T4 w 7826"/>
                  <a:gd name="T6" fmla="+- 0 14531 4498"/>
                  <a:gd name="T7" fmla="*/ 14531 h 13094"/>
                  <a:gd name="T8" fmla="+- 0 4858 4840"/>
                  <a:gd name="T9" fmla="*/ T8 w 7826"/>
                  <a:gd name="T10" fmla="+- 0 14591 4498"/>
                  <a:gd name="T11" fmla="*/ 14591 h 13094"/>
                  <a:gd name="T12" fmla="+- 0 4840 4840"/>
                  <a:gd name="T13" fmla="*/ T12 w 7826"/>
                  <a:gd name="T14" fmla="+- 0 14711 4498"/>
                  <a:gd name="T15" fmla="*/ 14711 h 13094"/>
                  <a:gd name="T16" fmla="+- 0 4842 4840"/>
                  <a:gd name="T17" fmla="*/ T16 w 7826"/>
                  <a:gd name="T18" fmla="+- 0 14751 4498"/>
                  <a:gd name="T19" fmla="*/ 14751 h 13094"/>
                  <a:gd name="T20" fmla="+- 0 4848 4840"/>
                  <a:gd name="T21" fmla="*/ T20 w 7826"/>
                  <a:gd name="T22" fmla="+- 0 14811 4498"/>
                  <a:gd name="T23" fmla="*/ 14811 h 13094"/>
                  <a:gd name="T24" fmla="+- 0 4859 4840"/>
                  <a:gd name="T25" fmla="*/ T24 w 7826"/>
                  <a:gd name="T26" fmla="+- 0 14831 4498"/>
                  <a:gd name="T27" fmla="*/ 14831 h 13094"/>
                  <a:gd name="T28" fmla="+- 0 4874 4840"/>
                  <a:gd name="T29" fmla="*/ T28 w 7826"/>
                  <a:gd name="T30" fmla="+- 0 14871 4498"/>
                  <a:gd name="T31" fmla="*/ 14871 h 13094"/>
                  <a:gd name="T32" fmla="+- 0 4915 4840"/>
                  <a:gd name="T33" fmla="*/ T32 w 7826"/>
                  <a:gd name="T34" fmla="+- 0 14911 4498"/>
                  <a:gd name="T35" fmla="*/ 14911 h 13094"/>
                  <a:gd name="T36" fmla="+- 0 5045 4840"/>
                  <a:gd name="T37" fmla="*/ T36 w 7826"/>
                  <a:gd name="T38" fmla="+- 0 15071 4498"/>
                  <a:gd name="T39" fmla="*/ 15071 h 13094"/>
                  <a:gd name="T40" fmla="+- 0 5179 4840"/>
                  <a:gd name="T41" fmla="*/ T40 w 7826"/>
                  <a:gd name="T42" fmla="+- 0 15211 4498"/>
                  <a:gd name="T43" fmla="*/ 15211 h 13094"/>
                  <a:gd name="T44" fmla="+- 0 5249 4840"/>
                  <a:gd name="T45" fmla="*/ T44 w 7826"/>
                  <a:gd name="T46" fmla="+- 0 15291 4498"/>
                  <a:gd name="T47" fmla="*/ 15291 h 13094"/>
                  <a:gd name="T48" fmla="+- 0 5321 4840"/>
                  <a:gd name="T49" fmla="*/ T48 w 7826"/>
                  <a:gd name="T50" fmla="+- 0 15351 4498"/>
                  <a:gd name="T51" fmla="*/ 15351 h 13094"/>
                  <a:gd name="T52" fmla="+- 0 5396 4840"/>
                  <a:gd name="T53" fmla="*/ T52 w 7826"/>
                  <a:gd name="T54" fmla="+- 0 15431 4498"/>
                  <a:gd name="T55" fmla="*/ 15431 h 13094"/>
                  <a:gd name="T56" fmla="+- 0 5473 4840"/>
                  <a:gd name="T57" fmla="*/ T56 w 7826"/>
                  <a:gd name="T58" fmla="+- 0 15491 4498"/>
                  <a:gd name="T59" fmla="*/ 15491 h 13094"/>
                  <a:gd name="T60" fmla="+- 0 5594 4840"/>
                  <a:gd name="T61" fmla="*/ T60 w 7826"/>
                  <a:gd name="T62" fmla="+- 0 15571 4498"/>
                  <a:gd name="T63" fmla="*/ 15571 h 13094"/>
                  <a:gd name="T64" fmla="+- 0 6093 4840"/>
                  <a:gd name="T65" fmla="*/ T64 w 7826"/>
                  <a:gd name="T66" fmla="+- 0 15871 4498"/>
                  <a:gd name="T67" fmla="*/ 15871 h 13094"/>
                  <a:gd name="T68" fmla="+- 0 6299 4840"/>
                  <a:gd name="T69" fmla="*/ T68 w 7826"/>
                  <a:gd name="T70" fmla="+- 0 16011 4498"/>
                  <a:gd name="T71" fmla="*/ 16011 h 13094"/>
                  <a:gd name="T72" fmla="+- 0 6499 4840"/>
                  <a:gd name="T73" fmla="*/ T72 w 7826"/>
                  <a:gd name="T74" fmla="+- 0 16151 4498"/>
                  <a:gd name="T75" fmla="*/ 16151 h 13094"/>
                  <a:gd name="T76" fmla="+- 0 6628 4840"/>
                  <a:gd name="T77" fmla="*/ T76 w 7826"/>
                  <a:gd name="T78" fmla="+- 0 16251 4498"/>
                  <a:gd name="T79" fmla="*/ 16251 h 13094"/>
                  <a:gd name="T80" fmla="+- 0 6752 4840"/>
                  <a:gd name="T81" fmla="*/ T80 w 7826"/>
                  <a:gd name="T82" fmla="+- 0 16371 4498"/>
                  <a:gd name="T83" fmla="*/ 16371 h 13094"/>
                  <a:gd name="T84" fmla="+- 0 6873 4840"/>
                  <a:gd name="T85" fmla="*/ T84 w 7826"/>
                  <a:gd name="T86" fmla="+- 0 16471 4498"/>
                  <a:gd name="T87" fmla="*/ 16471 h 13094"/>
                  <a:gd name="T88" fmla="+- 0 6946 4840"/>
                  <a:gd name="T89" fmla="*/ T88 w 7826"/>
                  <a:gd name="T90" fmla="+- 0 16551 4498"/>
                  <a:gd name="T91" fmla="*/ 16551 h 13094"/>
                  <a:gd name="T92" fmla="+- 0 6976 4840"/>
                  <a:gd name="T93" fmla="*/ T92 w 7826"/>
                  <a:gd name="T94" fmla="+- 0 16591 4498"/>
                  <a:gd name="T95" fmla="*/ 16591 h 13094"/>
                  <a:gd name="T96" fmla="+- 0 7009 4840"/>
                  <a:gd name="T97" fmla="*/ T96 w 7826"/>
                  <a:gd name="T98" fmla="+- 0 16611 4498"/>
                  <a:gd name="T99" fmla="*/ 16611 h 13094"/>
                  <a:gd name="T100" fmla="+- 0 7044 4840"/>
                  <a:gd name="T101" fmla="*/ T100 w 7826"/>
                  <a:gd name="T102" fmla="+- 0 16631 4498"/>
                  <a:gd name="T103" fmla="*/ 16631 h 13094"/>
                  <a:gd name="T104" fmla="+- 0 7079 4840"/>
                  <a:gd name="T105" fmla="*/ T104 w 7826"/>
                  <a:gd name="T106" fmla="+- 0 16651 4498"/>
                  <a:gd name="T107" fmla="*/ 16651 h 13094"/>
                  <a:gd name="T108" fmla="+- 0 7625 4840"/>
                  <a:gd name="T109" fmla="*/ T108 w 7826"/>
                  <a:gd name="T110" fmla="+- 0 16871 4498"/>
                  <a:gd name="T111" fmla="*/ 16871 h 13094"/>
                  <a:gd name="T112" fmla="+- 0 8170 4840"/>
                  <a:gd name="T113" fmla="*/ T112 w 7826"/>
                  <a:gd name="T114" fmla="+- 0 17091 4498"/>
                  <a:gd name="T115" fmla="*/ 17091 h 13094"/>
                  <a:gd name="T116" fmla="+- 0 9311 4840"/>
                  <a:gd name="T117" fmla="*/ T116 w 7826"/>
                  <a:gd name="T118" fmla="+- 0 17491 4498"/>
                  <a:gd name="T119" fmla="*/ 17491 h 13094"/>
                  <a:gd name="T120" fmla="+- 0 9390 4840"/>
                  <a:gd name="T121" fmla="*/ T120 w 7826"/>
                  <a:gd name="T122" fmla="+- 0 17511 4498"/>
                  <a:gd name="T123" fmla="*/ 17511 h 13094"/>
                  <a:gd name="T124" fmla="+- 0 10806 4840"/>
                  <a:gd name="T125" fmla="*/ T124 w 7826"/>
                  <a:gd name="T126" fmla="+- 0 17531 4498"/>
                  <a:gd name="T127" fmla="*/ 17531 h 13094"/>
                  <a:gd name="T128" fmla="+- 0 11826 4840"/>
                  <a:gd name="T129" fmla="*/ T128 w 7826"/>
                  <a:gd name="T130" fmla="+- 0 17271 4498"/>
                  <a:gd name="T131" fmla="*/ 17271 h 13094"/>
                  <a:gd name="T132" fmla="+- 0 12106 4840"/>
                  <a:gd name="T133" fmla="*/ T132 w 7826"/>
                  <a:gd name="T134" fmla="+- 0 17191 4498"/>
                  <a:gd name="T135" fmla="*/ 17191 h 13094"/>
                  <a:gd name="T136" fmla="+- 0 12384 4840"/>
                  <a:gd name="T137" fmla="*/ T136 w 7826"/>
                  <a:gd name="T138" fmla="+- 0 17111 4498"/>
                  <a:gd name="T139" fmla="*/ 17111 h 13094"/>
                  <a:gd name="T140" fmla="+- 0 12666 4840"/>
                  <a:gd name="T141" fmla="*/ T140 w 7826"/>
                  <a:gd name="T142" fmla="+- 0 17031 4498"/>
                  <a:gd name="T143" fmla="*/ 17031 h 13094"/>
                  <a:gd name="T144" fmla="+- 0 9327 4840"/>
                  <a:gd name="T145" fmla="*/ T144 w 7826"/>
                  <a:gd name="T146" fmla="+- 0 15691 4498"/>
                  <a:gd name="T147" fmla="*/ 15691 h 13094"/>
                  <a:gd name="T148" fmla="+- 0 9086 4840"/>
                  <a:gd name="T149" fmla="*/ T148 w 7826"/>
                  <a:gd name="T150" fmla="+- 0 15671 4498"/>
                  <a:gd name="T151" fmla="*/ 15671 h 13094"/>
                  <a:gd name="T152" fmla="+- 0 8967 4840"/>
                  <a:gd name="T153" fmla="*/ T152 w 7826"/>
                  <a:gd name="T154" fmla="+- 0 15651 4498"/>
                  <a:gd name="T155" fmla="*/ 15651 h 13094"/>
                  <a:gd name="T156" fmla="+- 0 8848 4840"/>
                  <a:gd name="T157" fmla="*/ T156 w 7826"/>
                  <a:gd name="T158" fmla="+- 0 15631 4498"/>
                  <a:gd name="T159" fmla="*/ 15631 h 13094"/>
                  <a:gd name="T160" fmla="+- 0 8730 4840"/>
                  <a:gd name="T161" fmla="*/ T160 w 7826"/>
                  <a:gd name="T162" fmla="+- 0 15611 4498"/>
                  <a:gd name="T163" fmla="*/ 15611 h 13094"/>
                  <a:gd name="T164" fmla="+- 0 8166 4840"/>
                  <a:gd name="T165" fmla="*/ T164 w 7826"/>
                  <a:gd name="T166" fmla="+- 0 15411 4498"/>
                  <a:gd name="T167" fmla="*/ 15411 h 13094"/>
                  <a:gd name="T168" fmla="+- 0 7864 4840"/>
                  <a:gd name="T169" fmla="*/ T168 w 7826"/>
                  <a:gd name="T170" fmla="+- 0 15271 4498"/>
                  <a:gd name="T171" fmla="*/ 15271 h 13094"/>
                  <a:gd name="T172" fmla="+- 0 7663 4840"/>
                  <a:gd name="T173" fmla="*/ T172 w 7826"/>
                  <a:gd name="T174" fmla="+- 0 15171 4498"/>
                  <a:gd name="T175" fmla="*/ 15171 h 13094"/>
                  <a:gd name="T176" fmla="+- 0 7363 4840"/>
                  <a:gd name="T177" fmla="*/ T176 w 7826"/>
                  <a:gd name="T178" fmla="+- 0 15031 4498"/>
                  <a:gd name="T179" fmla="*/ 15031 h 13094"/>
                  <a:gd name="T180" fmla="+- 0 7063 4840"/>
                  <a:gd name="T181" fmla="*/ T180 w 7826"/>
                  <a:gd name="T182" fmla="+- 0 14891 4498"/>
                  <a:gd name="T183" fmla="*/ 14891 h 13094"/>
                  <a:gd name="T184" fmla="+- 0 6863 4840"/>
                  <a:gd name="T185" fmla="*/ T184 w 7826"/>
                  <a:gd name="T186" fmla="+- 0 14791 4498"/>
                  <a:gd name="T187" fmla="*/ 14791 h 13094"/>
                  <a:gd name="T188" fmla="+- 0 6263 4840"/>
                  <a:gd name="T189" fmla="*/ T188 w 7826"/>
                  <a:gd name="T190" fmla="+- 0 14491 4498"/>
                  <a:gd name="T191" fmla="*/ 1449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</a:cxnLst>
                <a:rect l="0" t="0" r="r" b="b"/>
                <a:pathLst>
                  <a:path w="7826" h="13094">
                    <a:moveTo>
                      <a:pt x="1423" y="9993"/>
                    </a:moveTo>
                    <a:lnTo>
                      <a:pt x="79" y="9993"/>
                    </a:lnTo>
                    <a:lnTo>
                      <a:pt x="65" y="10013"/>
                    </a:lnTo>
                    <a:lnTo>
                      <a:pt x="52" y="10033"/>
                    </a:lnTo>
                    <a:lnTo>
                      <a:pt x="40" y="10033"/>
                    </a:lnTo>
                    <a:lnTo>
                      <a:pt x="18" y="10093"/>
                    </a:lnTo>
                    <a:lnTo>
                      <a:pt x="5" y="10153"/>
                    </a:lnTo>
                    <a:lnTo>
                      <a:pt x="0" y="10213"/>
                    </a:lnTo>
                    <a:lnTo>
                      <a:pt x="1" y="10233"/>
                    </a:lnTo>
                    <a:lnTo>
                      <a:pt x="2" y="10253"/>
                    </a:lnTo>
                    <a:lnTo>
                      <a:pt x="5" y="10293"/>
                    </a:lnTo>
                    <a:lnTo>
                      <a:pt x="8" y="10313"/>
                    </a:lnTo>
                    <a:lnTo>
                      <a:pt x="13" y="10313"/>
                    </a:lnTo>
                    <a:lnTo>
                      <a:pt x="19" y="10333"/>
                    </a:lnTo>
                    <a:lnTo>
                      <a:pt x="26" y="10353"/>
                    </a:lnTo>
                    <a:lnTo>
                      <a:pt x="34" y="10373"/>
                    </a:lnTo>
                    <a:lnTo>
                      <a:pt x="43" y="10393"/>
                    </a:lnTo>
                    <a:lnTo>
                      <a:pt x="75" y="10413"/>
                    </a:lnTo>
                    <a:lnTo>
                      <a:pt x="140" y="10493"/>
                    </a:lnTo>
                    <a:lnTo>
                      <a:pt x="205" y="10573"/>
                    </a:lnTo>
                    <a:lnTo>
                      <a:pt x="271" y="10653"/>
                    </a:lnTo>
                    <a:lnTo>
                      <a:pt x="339" y="10713"/>
                    </a:lnTo>
                    <a:lnTo>
                      <a:pt x="374" y="10753"/>
                    </a:lnTo>
                    <a:lnTo>
                      <a:pt x="409" y="10793"/>
                    </a:lnTo>
                    <a:lnTo>
                      <a:pt x="445" y="10833"/>
                    </a:lnTo>
                    <a:lnTo>
                      <a:pt x="481" y="10853"/>
                    </a:lnTo>
                    <a:lnTo>
                      <a:pt x="518" y="10893"/>
                    </a:lnTo>
                    <a:lnTo>
                      <a:pt x="556" y="10933"/>
                    </a:lnTo>
                    <a:lnTo>
                      <a:pt x="594" y="10953"/>
                    </a:lnTo>
                    <a:lnTo>
                      <a:pt x="633" y="10993"/>
                    </a:lnTo>
                    <a:lnTo>
                      <a:pt x="713" y="11033"/>
                    </a:lnTo>
                    <a:lnTo>
                      <a:pt x="754" y="11073"/>
                    </a:lnTo>
                    <a:lnTo>
                      <a:pt x="1184" y="11313"/>
                    </a:lnTo>
                    <a:lnTo>
                      <a:pt x="1253" y="11373"/>
                    </a:lnTo>
                    <a:lnTo>
                      <a:pt x="1391" y="11453"/>
                    </a:lnTo>
                    <a:lnTo>
                      <a:pt x="1459" y="11513"/>
                    </a:lnTo>
                    <a:lnTo>
                      <a:pt x="1593" y="11593"/>
                    </a:lnTo>
                    <a:lnTo>
                      <a:pt x="1659" y="11653"/>
                    </a:lnTo>
                    <a:lnTo>
                      <a:pt x="1724" y="11693"/>
                    </a:lnTo>
                    <a:lnTo>
                      <a:pt x="1788" y="11753"/>
                    </a:lnTo>
                    <a:lnTo>
                      <a:pt x="1850" y="11813"/>
                    </a:lnTo>
                    <a:lnTo>
                      <a:pt x="1912" y="11873"/>
                    </a:lnTo>
                    <a:lnTo>
                      <a:pt x="1973" y="11913"/>
                    </a:lnTo>
                    <a:lnTo>
                      <a:pt x="2033" y="11973"/>
                    </a:lnTo>
                    <a:lnTo>
                      <a:pt x="2092" y="12033"/>
                    </a:lnTo>
                    <a:lnTo>
                      <a:pt x="2106" y="12053"/>
                    </a:lnTo>
                    <a:lnTo>
                      <a:pt x="2121" y="12073"/>
                    </a:lnTo>
                    <a:lnTo>
                      <a:pt x="2136" y="12093"/>
                    </a:lnTo>
                    <a:lnTo>
                      <a:pt x="2153" y="12093"/>
                    </a:lnTo>
                    <a:lnTo>
                      <a:pt x="2169" y="12113"/>
                    </a:lnTo>
                    <a:lnTo>
                      <a:pt x="2186" y="12113"/>
                    </a:lnTo>
                    <a:lnTo>
                      <a:pt x="2204" y="12133"/>
                    </a:lnTo>
                    <a:lnTo>
                      <a:pt x="2221" y="12133"/>
                    </a:lnTo>
                    <a:lnTo>
                      <a:pt x="2239" y="12153"/>
                    </a:lnTo>
                    <a:lnTo>
                      <a:pt x="2676" y="12313"/>
                    </a:lnTo>
                    <a:lnTo>
                      <a:pt x="2785" y="12373"/>
                    </a:lnTo>
                    <a:lnTo>
                      <a:pt x="3221" y="12533"/>
                    </a:lnTo>
                    <a:lnTo>
                      <a:pt x="3330" y="12593"/>
                    </a:lnTo>
                    <a:lnTo>
                      <a:pt x="4432" y="12993"/>
                    </a:lnTo>
                    <a:lnTo>
                      <a:pt x="4471" y="12993"/>
                    </a:lnTo>
                    <a:lnTo>
                      <a:pt x="4511" y="13013"/>
                    </a:lnTo>
                    <a:lnTo>
                      <a:pt x="4550" y="13013"/>
                    </a:lnTo>
                    <a:lnTo>
                      <a:pt x="4589" y="13033"/>
                    </a:lnTo>
                    <a:lnTo>
                      <a:pt x="5966" y="13033"/>
                    </a:lnTo>
                    <a:lnTo>
                      <a:pt x="6874" y="12813"/>
                    </a:lnTo>
                    <a:lnTo>
                      <a:pt x="6986" y="12773"/>
                    </a:lnTo>
                    <a:lnTo>
                      <a:pt x="7042" y="12773"/>
                    </a:lnTo>
                    <a:lnTo>
                      <a:pt x="7266" y="12693"/>
                    </a:lnTo>
                    <a:lnTo>
                      <a:pt x="7322" y="12693"/>
                    </a:lnTo>
                    <a:lnTo>
                      <a:pt x="7544" y="12613"/>
                    </a:lnTo>
                    <a:lnTo>
                      <a:pt x="7600" y="12613"/>
                    </a:lnTo>
                    <a:lnTo>
                      <a:pt x="7826" y="12533"/>
                    </a:lnTo>
                    <a:lnTo>
                      <a:pt x="7826" y="11193"/>
                    </a:lnTo>
                    <a:lnTo>
                      <a:pt x="4487" y="11193"/>
                    </a:lnTo>
                    <a:lnTo>
                      <a:pt x="4427" y="11173"/>
                    </a:lnTo>
                    <a:lnTo>
                      <a:pt x="4246" y="11173"/>
                    </a:lnTo>
                    <a:lnTo>
                      <a:pt x="4187" y="11153"/>
                    </a:lnTo>
                    <a:lnTo>
                      <a:pt x="4127" y="11153"/>
                    </a:lnTo>
                    <a:lnTo>
                      <a:pt x="4068" y="11133"/>
                    </a:lnTo>
                    <a:lnTo>
                      <a:pt x="4008" y="11133"/>
                    </a:lnTo>
                    <a:lnTo>
                      <a:pt x="3949" y="11113"/>
                    </a:lnTo>
                    <a:lnTo>
                      <a:pt x="3890" y="11113"/>
                    </a:lnTo>
                    <a:lnTo>
                      <a:pt x="3427" y="10953"/>
                    </a:lnTo>
                    <a:lnTo>
                      <a:pt x="3326" y="10913"/>
                    </a:lnTo>
                    <a:lnTo>
                      <a:pt x="3226" y="10853"/>
                    </a:lnTo>
                    <a:lnTo>
                      <a:pt x="3024" y="10773"/>
                    </a:lnTo>
                    <a:lnTo>
                      <a:pt x="2924" y="10713"/>
                    </a:lnTo>
                    <a:lnTo>
                      <a:pt x="2823" y="10673"/>
                    </a:lnTo>
                    <a:lnTo>
                      <a:pt x="2723" y="10613"/>
                    </a:lnTo>
                    <a:lnTo>
                      <a:pt x="2523" y="10533"/>
                    </a:lnTo>
                    <a:lnTo>
                      <a:pt x="2423" y="10473"/>
                    </a:lnTo>
                    <a:lnTo>
                      <a:pt x="2223" y="10393"/>
                    </a:lnTo>
                    <a:lnTo>
                      <a:pt x="2123" y="10333"/>
                    </a:lnTo>
                    <a:lnTo>
                      <a:pt x="2023" y="10293"/>
                    </a:lnTo>
                    <a:lnTo>
                      <a:pt x="1523" y="10053"/>
                    </a:lnTo>
                    <a:lnTo>
                      <a:pt x="1423" y="99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11625 4840"/>
                  <a:gd name="T1" fmla="*/ T0 w 7826"/>
                  <a:gd name="T2" fmla="+- 0 13791 4498"/>
                  <a:gd name="T3" fmla="*/ 13791 h 13094"/>
                  <a:gd name="T4" fmla="+- 0 11565 4840"/>
                  <a:gd name="T5" fmla="*/ T4 w 7826"/>
                  <a:gd name="T6" fmla="+- 0 13811 4498"/>
                  <a:gd name="T7" fmla="*/ 13811 h 13094"/>
                  <a:gd name="T8" fmla="+- 0 11505 4840"/>
                  <a:gd name="T9" fmla="*/ T8 w 7826"/>
                  <a:gd name="T10" fmla="+- 0 13831 4498"/>
                  <a:gd name="T11" fmla="*/ 13831 h 13094"/>
                  <a:gd name="T12" fmla="+- 0 11445 4840"/>
                  <a:gd name="T13" fmla="*/ T12 w 7826"/>
                  <a:gd name="T14" fmla="+- 0 13851 4498"/>
                  <a:gd name="T15" fmla="*/ 13851 h 13094"/>
                  <a:gd name="T16" fmla="+- 0 11385 4840"/>
                  <a:gd name="T17" fmla="*/ T16 w 7826"/>
                  <a:gd name="T18" fmla="+- 0 13871 4498"/>
                  <a:gd name="T19" fmla="*/ 13871 h 13094"/>
                  <a:gd name="T20" fmla="+- 0 11265 4840"/>
                  <a:gd name="T21" fmla="*/ T20 w 7826"/>
                  <a:gd name="T22" fmla="+- 0 13931 4498"/>
                  <a:gd name="T23" fmla="*/ 13931 h 13094"/>
                  <a:gd name="T24" fmla="+- 0 11205 4840"/>
                  <a:gd name="T25" fmla="*/ T24 w 7826"/>
                  <a:gd name="T26" fmla="+- 0 13951 4498"/>
                  <a:gd name="T27" fmla="*/ 13951 h 13094"/>
                  <a:gd name="T28" fmla="+- 0 11144 4840"/>
                  <a:gd name="T29" fmla="*/ T28 w 7826"/>
                  <a:gd name="T30" fmla="+- 0 13971 4498"/>
                  <a:gd name="T31" fmla="*/ 13971 h 13094"/>
                  <a:gd name="T32" fmla="+- 0 11036 4840"/>
                  <a:gd name="T33" fmla="*/ T32 w 7826"/>
                  <a:gd name="T34" fmla="+- 0 13991 4498"/>
                  <a:gd name="T35" fmla="*/ 13991 h 13094"/>
                  <a:gd name="T36" fmla="+- 0 10875 4840"/>
                  <a:gd name="T37" fmla="*/ T36 w 7826"/>
                  <a:gd name="T38" fmla="+- 0 14031 4498"/>
                  <a:gd name="T39" fmla="*/ 14031 h 13094"/>
                  <a:gd name="T40" fmla="+- 0 10767 4840"/>
                  <a:gd name="T41" fmla="*/ T40 w 7826"/>
                  <a:gd name="T42" fmla="+- 0 14051 4498"/>
                  <a:gd name="T43" fmla="*/ 14051 h 13094"/>
                  <a:gd name="T44" fmla="+- 0 10658 4840"/>
                  <a:gd name="T45" fmla="*/ T44 w 7826"/>
                  <a:gd name="T46" fmla="+- 0 14071 4498"/>
                  <a:gd name="T47" fmla="*/ 14071 h 13094"/>
                  <a:gd name="T48" fmla="+- 0 10441 4840"/>
                  <a:gd name="T49" fmla="*/ T48 w 7826"/>
                  <a:gd name="T50" fmla="+- 0 14091 4498"/>
                  <a:gd name="T51" fmla="*/ 14091 h 13094"/>
                  <a:gd name="T52" fmla="+- 0 8803 4840"/>
                  <a:gd name="T53" fmla="*/ T52 w 7826"/>
                  <a:gd name="T54" fmla="+- 0 14111 4498"/>
                  <a:gd name="T55" fmla="*/ 14111 h 13094"/>
                  <a:gd name="T56" fmla="+- 0 8686 4840"/>
                  <a:gd name="T57" fmla="*/ T56 w 7826"/>
                  <a:gd name="T58" fmla="+- 0 14131 4498"/>
                  <a:gd name="T59" fmla="*/ 14131 h 13094"/>
                  <a:gd name="T60" fmla="+- 0 8570 4840"/>
                  <a:gd name="T61" fmla="*/ T60 w 7826"/>
                  <a:gd name="T62" fmla="+- 0 14151 4498"/>
                  <a:gd name="T63" fmla="*/ 14151 h 13094"/>
                  <a:gd name="T64" fmla="+- 0 8476 4840"/>
                  <a:gd name="T65" fmla="*/ T64 w 7826"/>
                  <a:gd name="T66" fmla="+- 0 14171 4498"/>
                  <a:gd name="T67" fmla="*/ 14171 h 13094"/>
                  <a:gd name="T68" fmla="+- 0 8439 4840"/>
                  <a:gd name="T69" fmla="*/ T68 w 7826"/>
                  <a:gd name="T70" fmla="+- 0 14191 4498"/>
                  <a:gd name="T71" fmla="*/ 14191 h 13094"/>
                  <a:gd name="T72" fmla="+- 0 8384 4840"/>
                  <a:gd name="T73" fmla="*/ T72 w 7826"/>
                  <a:gd name="T74" fmla="+- 0 14231 4498"/>
                  <a:gd name="T75" fmla="*/ 14231 h 13094"/>
                  <a:gd name="T76" fmla="+- 0 8315 4840"/>
                  <a:gd name="T77" fmla="*/ T76 w 7826"/>
                  <a:gd name="T78" fmla="+- 0 14311 4498"/>
                  <a:gd name="T79" fmla="*/ 14311 h 13094"/>
                  <a:gd name="T80" fmla="+- 0 8260 4840"/>
                  <a:gd name="T81" fmla="*/ T80 w 7826"/>
                  <a:gd name="T82" fmla="+- 0 14411 4498"/>
                  <a:gd name="T83" fmla="*/ 14411 h 13094"/>
                  <a:gd name="T84" fmla="+- 0 8221 4840"/>
                  <a:gd name="T85" fmla="*/ T84 w 7826"/>
                  <a:gd name="T86" fmla="+- 0 14531 4498"/>
                  <a:gd name="T87" fmla="*/ 14531 h 13094"/>
                  <a:gd name="T88" fmla="+- 0 8224 4840"/>
                  <a:gd name="T89" fmla="*/ T88 w 7826"/>
                  <a:gd name="T90" fmla="+- 0 14571 4498"/>
                  <a:gd name="T91" fmla="*/ 14571 h 13094"/>
                  <a:gd name="T92" fmla="+- 0 8233 4840"/>
                  <a:gd name="T93" fmla="*/ T92 w 7826"/>
                  <a:gd name="T94" fmla="+- 0 14611 4498"/>
                  <a:gd name="T95" fmla="*/ 14611 h 13094"/>
                  <a:gd name="T96" fmla="+- 0 8249 4840"/>
                  <a:gd name="T97" fmla="*/ T96 w 7826"/>
                  <a:gd name="T98" fmla="+- 0 14671 4498"/>
                  <a:gd name="T99" fmla="*/ 14671 h 13094"/>
                  <a:gd name="T100" fmla="+- 0 8327 4840"/>
                  <a:gd name="T101" fmla="*/ T100 w 7826"/>
                  <a:gd name="T102" fmla="+- 0 14791 4498"/>
                  <a:gd name="T103" fmla="*/ 14791 h 13094"/>
                  <a:gd name="T104" fmla="+- 0 8413 4840"/>
                  <a:gd name="T105" fmla="*/ T104 w 7826"/>
                  <a:gd name="T106" fmla="+- 0 14891 4498"/>
                  <a:gd name="T107" fmla="*/ 14891 h 13094"/>
                  <a:gd name="T108" fmla="+- 0 8468 4840"/>
                  <a:gd name="T109" fmla="*/ T108 w 7826"/>
                  <a:gd name="T110" fmla="+- 0 14931 4498"/>
                  <a:gd name="T111" fmla="*/ 14931 h 13094"/>
                  <a:gd name="T112" fmla="+- 0 8588 4840"/>
                  <a:gd name="T113" fmla="*/ T112 w 7826"/>
                  <a:gd name="T114" fmla="+- 0 14991 4498"/>
                  <a:gd name="T115" fmla="*/ 14991 h 13094"/>
                  <a:gd name="T116" fmla="+- 0 8711 4840"/>
                  <a:gd name="T117" fmla="*/ T116 w 7826"/>
                  <a:gd name="T118" fmla="+- 0 15051 4498"/>
                  <a:gd name="T119" fmla="*/ 15051 h 13094"/>
                  <a:gd name="T120" fmla="+- 0 9030 4840"/>
                  <a:gd name="T121" fmla="*/ T120 w 7826"/>
                  <a:gd name="T122" fmla="+- 0 15131 4498"/>
                  <a:gd name="T123" fmla="*/ 15131 h 13094"/>
                  <a:gd name="T124" fmla="+- 0 9295 4840"/>
                  <a:gd name="T125" fmla="*/ T124 w 7826"/>
                  <a:gd name="T126" fmla="+- 0 15171 4498"/>
                  <a:gd name="T127" fmla="*/ 15171 h 13094"/>
                  <a:gd name="T128" fmla="+- 0 10109 4840"/>
                  <a:gd name="T129" fmla="*/ T128 w 7826"/>
                  <a:gd name="T130" fmla="+- 0 15191 4498"/>
                  <a:gd name="T131" fmla="*/ 15191 h 13094"/>
                  <a:gd name="T132" fmla="+- 0 10298 4840"/>
                  <a:gd name="T133" fmla="*/ T132 w 7826"/>
                  <a:gd name="T134" fmla="+- 0 15211 4498"/>
                  <a:gd name="T135" fmla="*/ 15211 h 13094"/>
                  <a:gd name="T136" fmla="+- 0 10344 4840"/>
                  <a:gd name="T137" fmla="*/ T136 w 7826"/>
                  <a:gd name="T138" fmla="+- 0 15231 4498"/>
                  <a:gd name="T139" fmla="*/ 15231 h 13094"/>
                  <a:gd name="T140" fmla="+- 0 10384 4840"/>
                  <a:gd name="T141" fmla="*/ T140 w 7826"/>
                  <a:gd name="T142" fmla="+- 0 15251 4498"/>
                  <a:gd name="T143" fmla="*/ 15251 h 13094"/>
                  <a:gd name="T144" fmla="+- 0 10408 4840"/>
                  <a:gd name="T145" fmla="*/ T144 w 7826"/>
                  <a:gd name="T146" fmla="+- 0 15291 4498"/>
                  <a:gd name="T147" fmla="*/ 15291 h 13094"/>
                  <a:gd name="T148" fmla="+- 0 10407 4840"/>
                  <a:gd name="T149" fmla="*/ T148 w 7826"/>
                  <a:gd name="T150" fmla="+- 0 15351 4498"/>
                  <a:gd name="T151" fmla="*/ 15351 h 13094"/>
                  <a:gd name="T152" fmla="+- 0 10357 4840"/>
                  <a:gd name="T153" fmla="*/ T152 w 7826"/>
                  <a:gd name="T154" fmla="+- 0 15471 4498"/>
                  <a:gd name="T155" fmla="*/ 15471 h 13094"/>
                  <a:gd name="T156" fmla="+- 0 10330 4840"/>
                  <a:gd name="T157" fmla="*/ T156 w 7826"/>
                  <a:gd name="T158" fmla="+- 0 15491 4498"/>
                  <a:gd name="T159" fmla="*/ 15491 h 13094"/>
                  <a:gd name="T160" fmla="+- 0 10295 4840"/>
                  <a:gd name="T161" fmla="*/ T160 w 7826"/>
                  <a:gd name="T162" fmla="+- 0 15511 4498"/>
                  <a:gd name="T163" fmla="*/ 15511 h 13094"/>
                  <a:gd name="T164" fmla="+- 0 10259 4840"/>
                  <a:gd name="T165" fmla="*/ T164 w 7826"/>
                  <a:gd name="T166" fmla="+- 0 15531 4498"/>
                  <a:gd name="T167" fmla="*/ 15531 h 13094"/>
                  <a:gd name="T168" fmla="+- 0 10223 4840"/>
                  <a:gd name="T169" fmla="*/ T168 w 7826"/>
                  <a:gd name="T170" fmla="+- 0 15551 4498"/>
                  <a:gd name="T171" fmla="*/ 15551 h 13094"/>
                  <a:gd name="T172" fmla="+- 0 10185 4840"/>
                  <a:gd name="T173" fmla="*/ T172 w 7826"/>
                  <a:gd name="T174" fmla="+- 0 15571 4498"/>
                  <a:gd name="T175" fmla="*/ 15571 h 13094"/>
                  <a:gd name="T176" fmla="+- 0 10147 4840"/>
                  <a:gd name="T177" fmla="*/ T176 w 7826"/>
                  <a:gd name="T178" fmla="+- 0 15591 4498"/>
                  <a:gd name="T179" fmla="*/ 15591 h 13094"/>
                  <a:gd name="T180" fmla="+- 0 10089 4840"/>
                  <a:gd name="T181" fmla="*/ T180 w 7826"/>
                  <a:gd name="T182" fmla="+- 0 15611 4498"/>
                  <a:gd name="T183" fmla="*/ 15611 h 13094"/>
                  <a:gd name="T184" fmla="+- 0 10031 4840"/>
                  <a:gd name="T185" fmla="*/ T184 w 7826"/>
                  <a:gd name="T186" fmla="+- 0 15631 4498"/>
                  <a:gd name="T187" fmla="*/ 15631 h 13094"/>
                  <a:gd name="T188" fmla="+- 0 9901 4840"/>
                  <a:gd name="T189" fmla="*/ T188 w 7826"/>
                  <a:gd name="T190" fmla="+- 0 15651 4498"/>
                  <a:gd name="T191" fmla="*/ 15651 h 13094"/>
                  <a:gd name="T192" fmla="+- 0 9599 4840"/>
                  <a:gd name="T193" fmla="*/ T192 w 7826"/>
                  <a:gd name="T194" fmla="+- 0 15671 4498"/>
                  <a:gd name="T195" fmla="*/ 15671 h 13094"/>
                  <a:gd name="T196" fmla="+- 0 12666 4840"/>
                  <a:gd name="T197" fmla="*/ T196 w 7826"/>
                  <a:gd name="T198" fmla="+- 0 15691 4498"/>
                  <a:gd name="T199" fmla="*/ 15691 h 13094"/>
                  <a:gd name="T200" fmla="+- 0 12551 4840"/>
                  <a:gd name="T201" fmla="*/ T200 w 7826"/>
                  <a:gd name="T202" fmla="+- 0 13831 4498"/>
                  <a:gd name="T203" fmla="*/ 1383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</a:cxnLst>
                <a:rect l="0" t="0" r="r" b="b"/>
                <a:pathLst>
                  <a:path w="7826" h="13094">
                    <a:moveTo>
                      <a:pt x="7424" y="9293"/>
                    </a:moveTo>
                    <a:lnTo>
                      <a:pt x="6785" y="9293"/>
                    </a:lnTo>
                    <a:lnTo>
                      <a:pt x="6755" y="9313"/>
                    </a:lnTo>
                    <a:lnTo>
                      <a:pt x="6725" y="9313"/>
                    </a:lnTo>
                    <a:lnTo>
                      <a:pt x="6695" y="9333"/>
                    </a:lnTo>
                    <a:lnTo>
                      <a:pt x="6665" y="9333"/>
                    </a:lnTo>
                    <a:lnTo>
                      <a:pt x="6635" y="9353"/>
                    </a:lnTo>
                    <a:lnTo>
                      <a:pt x="6605" y="9353"/>
                    </a:lnTo>
                    <a:lnTo>
                      <a:pt x="6575" y="9373"/>
                    </a:lnTo>
                    <a:lnTo>
                      <a:pt x="6545" y="9373"/>
                    </a:lnTo>
                    <a:lnTo>
                      <a:pt x="6485" y="9393"/>
                    </a:lnTo>
                    <a:lnTo>
                      <a:pt x="6425" y="9433"/>
                    </a:lnTo>
                    <a:lnTo>
                      <a:pt x="6395" y="9433"/>
                    </a:lnTo>
                    <a:lnTo>
                      <a:pt x="6365" y="9453"/>
                    </a:lnTo>
                    <a:lnTo>
                      <a:pt x="6334" y="9453"/>
                    </a:lnTo>
                    <a:lnTo>
                      <a:pt x="6304" y="9473"/>
                    </a:lnTo>
                    <a:lnTo>
                      <a:pt x="6250" y="9493"/>
                    </a:lnTo>
                    <a:lnTo>
                      <a:pt x="6196" y="9493"/>
                    </a:lnTo>
                    <a:lnTo>
                      <a:pt x="6089" y="9533"/>
                    </a:lnTo>
                    <a:lnTo>
                      <a:pt x="6035" y="9533"/>
                    </a:lnTo>
                    <a:lnTo>
                      <a:pt x="5981" y="9553"/>
                    </a:lnTo>
                    <a:lnTo>
                      <a:pt x="5927" y="9553"/>
                    </a:lnTo>
                    <a:lnTo>
                      <a:pt x="5872" y="9573"/>
                    </a:lnTo>
                    <a:lnTo>
                      <a:pt x="5818" y="9573"/>
                    </a:lnTo>
                    <a:lnTo>
                      <a:pt x="5764" y="9593"/>
                    </a:lnTo>
                    <a:lnTo>
                      <a:pt x="5601" y="9593"/>
                    </a:lnTo>
                    <a:lnTo>
                      <a:pt x="5546" y="9613"/>
                    </a:lnTo>
                    <a:lnTo>
                      <a:pt x="3963" y="9613"/>
                    </a:lnTo>
                    <a:lnTo>
                      <a:pt x="3924" y="9633"/>
                    </a:lnTo>
                    <a:lnTo>
                      <a:pt x="3846" y="9633"/>
                    </a:lnTo>
                    <a:lnTo>
                      <a:pt x="3807" y="9653"/>
                    </a:lnTo>
                    <a:lnTo>
                      <a:pt x="3730" y="9653"/>
                    </a:lnTo>
                    <a:lnTo>
                      <a:pt x="3692" y="9673"/>
                    </a:lnTo>
                    <a:lnTo>
                      <a:pt x="3636" y="9673"/>
                    </a:lnTo>
                    <a:lnTo>
                      <a:pt x="3618" y="9693"/>
                    </a:lnTo>
                    <a:lnTo>
                      <a:pt x="3599" y="9693"/>
                    </a:lnTo>
                    <a:lnTo>
                      <a:pt x="3562" y="9733"/>
                    </a:lnTo>
                    <a:lnTo>
                      <a:pt x="3544" y="9733"/>
                    </a:lnTo>
                    <a:lnTo>
                      <a:pt x="3526" y="9753"/>
                    </a:lnTo>
                    <a:lnTo>
                      <a:pt x="3475" y="9813"/>
                    </a:lnTo>
                    <a:lnTo>
                      <a:pt x="3432" y="9893"/>
                    </a:lnTo>
                    <a:lnTo>
                      <a:pt x="3420" y="9913"/>
                    </a:lnTo>
                    <a:lnTo>
                      <a:pt x="3392" y="9973"/>
                    </a:lnTo>
                    <a:lnTo>
                      <a:pt x="3381" y="10033"/>
                    </a:lnTo>
                    <a:lnTo>
                      <a:pt x="3381" y="10053"/>
                    </a:lnTo>
                    <a:lnTo>
                      <a:pt x="3384" y="10073"/>
                    </a:lnTo>
                    <a:lnTo>
                      <a:pt x="3388" y="10093"/>
                    </a:lnTo>
                    <a:lnTo>
                      <a:pt x="3393" y="10113"/>
                    </a:lnTo>
                    <a:lnTo>
                      <a:pt x="3401" y="10133"/>
                    </a:lnTo>
                    <a:lnTo>
                      <a:pt x="3409" y="10173"/>
                    </a:lnTo>
                    <a:lnTo>
                      <a:pt x="3443" y="10233"/>
                    </a:lnTo>
                    <a:lnTo>
                      <a:pt x="3487" y="10293"/>
                    </a:lnTo>
                    <a:lnTo>
                      <a:pt x="3537" y="10353"/>
                    </a:lnTo>
                    <a:lnTo>
                      <a:pt x="3573" y="10393"/>
                    </a:lnTo>
                    <a:lnTo>
                      <a:pt x="3591" y="10393"/>
                    </a:lnTo>
                    <a:lnTo>
                      <a:pt x="3628" y="10433"/>
                    </a:lnTo>
                    <a:lnTo>
                      <a:pt x="3687" y="10453"/>
                    </a:lnTo>
                    <a:lnTo>
                      <a:pt x="3748" y="10493"/>
                    </a:lnTo>
                    <a:lnTo>
                      <a:pt x="3809" y="10513"/>
                    </a:lnTo>
                    <a:lnTo>
                      <a:pt x="3871" y="10553"/>
                    </a:lnTo>
                    <a:lnTo>
                      <a:pt x="4125" y="10633"/>
                    </a:lnTo>
                    <a:lnTo>
                      <a:pt x="4190" y="10633"/>
                    </a:lnTo>
                    <a:lnTo>
                      <a:pt x="4321" y="10673"/>
                    </a:lnTo>
                    <a:lnTo>
                      <a:pt x="4455" y="10673"/>
                    </a:lnTo>
                    <a:lnTo>
                      <a:pt x="4522" y="10693"/>
                    </a:lnTo>
                    <a:lnTo>
                      <a:pt x="5269" y="10693"/>
                    </a:lnTo>
                    <a:lnTo>
                      <a:pt x="5289" y="10713"/>
                    </a:lnTo>
                    <a:lnTo>
                      <a:pt x="5458" y="10713"/>
                    </a:lnTo>
                    <a:lnTo>
                      <a:pt x="5481" y="10733"/>
                    </a:lnTo>
                    <a:lnTo>
                      <a:pt x="5504" y="10733"/>
                    </a:lnTo>
                    <a:lnTo>
                      <a:pt x="5525" y="10753"/>
                    </a:lnTo>
                    <a:lnTo>
                      <a:pt x="5544" y="10753"/>
                    </a:lnTo>
                    <a:lnTo>
                      <a:pt x="5558" y="10773"/>
                    </a:lnTo>
                    <a:lnTo>
                      <a:pt x="5568" y="10793"/>
                    </a:lnTo>
                    <a:lnTo>
                      <a:pt x="5572" y="10793"/>
                    </a:lnTo>
                    <a:lnTo>
                      <a:pt x="5567" y="10853"/>
                    </a:lnTo>
                    <a:lnTo>
                      <a:pt x="5548" y="10913"/>
                    </a:lnTo>
                    <a:lnTo>
                      <a:pt x="5517" y="10973"/>
                    </a:lnTo>
                    <a:lnTo>
                      <a:pt x="5504" y="10993"/>
                    </a:lnTo>
                    <a:lnTo>
                      <a:pt x="5490" y="10993"/>
                    </a:lnTo>
                    <a:lnTo>
                      <a:pt x="5473" y="11013"/>
                    </a:lnTo>
                    <a:lnTo>
                      <a:pt x="5455" y="11013"/>
                    </a:lnTo>
                    <a:lnTo>
                      <a:pt x="5437" y="11033"/>
                    </a:lnTo>
                    <a:lnTo>
                      <a:pt x="5419" y="11033"/>
                    </a:lnTo>
                    <a:lnTo>
                      <a:pt x="5401" y="11053"/>
                    </a:lnTo>
                    <a:lnTo>
                      <a:pt x="5383" y="11053"/>
                    </a:lnTo>
                    <a:lnTo>
                      <a:pt x="5364" y="11073"/>
                    </a:lnTo>
                    <a:lnTo>
                      <a:pt x="5345" y="11073"/>
                    </a:lnTo>
                    <a:lnTo>
                      <a:pt x="5326" y="11093"/>
                    </a:lnTo>
                    <a:lnTo>
                      <a:pt x="5307" y="11093"/>
                    </a:lnTo>
                    <a:lnTo>
                      <a:pt x="5288" y="11113"/>
                    </a:lnTo>
                    <a:lnTo>
                      <a:pt x="5249" y="11113"/>
                    </a:lnTo>
                    <a:lnTo>
                      <a:pt x="5230" y="11133"/>
                    </a:lnTo>
                    <a:lnTo>
                      <a:pt x="5191" y="11133"/>
                    </a:lnTo>
                    <a:lnTo>
                      <a:pt x="5171" y="11153"/>
                    </a:lnTo>
                    <a:lnTo>
                      <a:pt x="5061" y="11153"/>
                    </a:lnTo>
                    <a:lnTo>
                      <a:pt x="5036" y="11173"/>
                    </a:lnTo>
                    <a:lnTo>
                      <a:pt x="4759" y="11173"/>
                    </a:lnTo>
                    <a:lnTo>
                      <a:pt x="4734" y="11193"/>
                    </a:lnTo>
                    <a:lnTo>
                      <a:pt x="7826" y="11193"/>
                    </a:lnTo>
                    <a:lnTo>
                      <a:pt x="7826" y="9353"/>
                    </a:lnTo>
                    <a:lnTo>
                      <a:pt x="7711" y="9333"/>
                    </a:lnTo>
                    <a:lnTo>
                      <a:pt x="7424" y="92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5" name="Freeform 15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9947 4840"/>
                  <a:gd name="T1" fmla="*/ T0 w 7826"/>
                  <a:gd name="T2" fmla="+- 0 15191 4498"/>
                  <a:gd name="T3" fmla="*/ 15191 h 13094"/>
                  <a:gd name="T4" fmla="+- 0 9700 4840"/>
                  <a:gd name="T5" fmla="*/ T4 w 7826"/>
                  <a:gd name="T6" fmla="+- 0 15191 4498"/>
                  <a:gd name="T7" fmla="*/ 15191 h 13094"/>
                  <a:gd name="T8" fmla="+- 0 9768 4840"/>
                  <a:gd name="T9" fmla="*/ T8 w 7826"/>
                  <a:gd name="T10" fmla="+- 0 15211 4498"/>
                  <a:gd name="T11" fmla="*/ 15211 h 13094"/>
                  <a:gd name="T12" fmla="+- 0 9847 4840"/>
                  <a:gd name="T13" fmla="*/ T12 w 7826"/>
                  <a:gd name="T14" fmla="+- 0 15211 4498"/>
                  <a:gd name="T15" fmla="*/ 15211 h 13094"/>
                  <a:gd name="T16" fmla="+- 0 9947 4840"/>
                  <a:gd name="T17" fmla="*/ T16 w 7826"/>
                  <a:gd name="T18" fmla="+- 0 15191 4498"/>
                  <a:gd name="T19" fmla="*/ 1519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5107" y="10693"/>
                    </a:moveTo>
                    <a:lnTo>
                      <a:pt x="4860" y="10693"/>
                    </a:lnTo>
                    <a:lnTo>
                      <a:pt x="4928" y="10713"/>
                    </a:lnTo>
                    <a:lnTo>
                      <a:pt x="5007" y="10713"/>
                    </a:lnTo>
                    <a:lnTo>
                      <a:pt x="5107" y="106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6" name="Freeform 16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6182 4840"/>
                  <a:gd name="T1" fmla="*/ T0 w 7826"/>
                  <a:gd name="T2" fmla="+- 0 14451 4498"/>
                  <a:gd name="T3" fmla="*/ 14451 h 13094"/>
                  <a:gd name="T4" fmla="+- 0 4988 4840"/>
                  <a:gd name="T5" fmla="*/ T4 w 7826"/>
                  <a:gd name="T6" fmla="+- 0 14451 4498"/>
                  <a:gd name="T7" fmla="*/ 14451 h 13094"/>
                  <a:gd name="T8" fmla="+- 0 4969 4840"/>
                  <a:gd name="T9" fmla="*/ T8 w 7826"/>
                  <a:gd name="T10" fmla="+- 0 14471 4498"/>
                  <a:gd name="T11" fmla="*/ 14471 h 13094"/>
                  <a:gd name="T12" fmla="+- 0 4951 4840"/>
                  <a:gd name="T13" fmla="*/ T12 w 7826"/>
                  <a:gd name="T14" fmla="+- 0 14471 4498"/>
                  <a:gd name="T15" fmla="*/ 14471 h 13094"/>
                  <a:gd name="T16" fmla="+- 0 4934 4840"/>
                  <a:gd name="T17" fmla="*/ T16 w 7826"/>
                  <a:gd name="T18" fmla="+- 0 14491 4498"/>
                  <a:gd name="T19" fmla="*/ 14491 h 13094"/>
                  <a:gd name="T20" fmla="+- 0 6236 4840"/>
                  <a:gd name="T21" fmla="*/ T20 w 7826"/>
                  <a:gd name="T22" fmla="+- 0 14491 4498"/>
                  <a:gd name="T23" fmla="*/ 14491 h 13094"/>
                  <a:gd name="T24" fmla="+- 0 6182 4840"/>
                  <a:gd name="T25" fmla="*/ T24 w 7826"/>
                  <a:gd name="T26" fmla="+- 0 14451 4498"/>
                  <a:gd name="T27" fmla="*/ 1445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7826" h="13094">
                    <a:moveTo>
                      <a:pt x="1342" y="9953"/>
                    </a:moveTo>
                    <a:lnTo>
                      <a:pt x="148" y="9953"/>
                    </a:lnTo>
                    <a:lnTo>
                      <a:pt x="129" y="9973"/>
                    </a:lnTo>
                    <a:lnTo>
                      <a:pt x="111" y="9973"/>
                    </a:lnTo>
                    <a:lnTo>
                      <a:pt x="94" y="9993"/>
                    </a:lnTo>
                    <a:lnTo>
                      <a:pt x="1396" y="9993"/>
                    </a:lnTo>
                    <a:lnTo>
                      <a:pt x="1342" y="99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6127 4840"/>
                  <a:gd name="T1" fmla="*/ T0 w 7826"/>
                  <a:gd name="T2" fmla="+- 0 14431 4498"/>
                  <a:gd name="T3" fmla="*/ 14431 h 13094"/>
                  <a:gd name="T4" fmla="+- 0 5047 4840"/>
                  <a:gd name="T5" fmla="*/ T4 w 7826"/>
                  <a:gd name="T6" fmla="+- 0 14431 4498"/>
                  <a:gd name="T7" fmla="*/ 14431 h 13094"/>
                  <a:gd name="T8" fmla="+- 0 5027 4840"/>
                  <a:gd name="T9" fmla="*/ T8 w 7826"/>
                  <a:gd name="T10" fmla="+- 0 14451 4498"/>
                  <a:gd name="T11" fmla="*/ 14451 h 13094"/>
                  <a:gd name="T12" fmla="+- 0 6154 4840"/>
                  <a:gd name="T13" fmla="*/ T12 w 7826"/>
                  <a:gd name="T14" fmla="+- 0 14451 4498"/>
                  <a:gd name="T15" fmla="*/ 14451 h 13094"/>
                  <a:gd name="T16" fmla="+- 0 6127 4840"/>
                  <a:gd name="T17" fmla="*/ T16 w 7826"/>
                  <a:gd name="T18" fmla="+- 0 14431 4498"/>
                  <a:gd name="T19" fmla="*/ 1443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1287" y="9933"/>
                    </a:moveTo>
                    <a:lnTo>
                      <a:pt x="207" y="9933"/>
                    </a:lnTo>
                    <a:lnTo>
                      <a:pt x="187" y="9953"/>
                    </a:lnTo>
                    <a:lnTo>
                      <a:pt x="1314" y="9953"/>
                    </a:lnTo>
                    <a:lnTo>
                      <a:pt x="1287" y="99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8" name="Freeform 18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6045 4840"/>
                  <a:gd name="T1" fmla="*/ T0 w 7826"/>
                  <a:gd name="T2" fmla="+- 0 14391 4498"/>
                  <a:gd name="T3" fmla="*/ 14391 h 13094"/>
                  <a:gd name="T4" fmla="+- 0 5420 4840"/>
                  <a:gd name="T5" fmla="*/ T4 w 7826"/>
                  <a:gd name="T6" fmla="+- 0 14391 4498"/>
                  <a:gd name="T7" fmla="*/ 14391 h 13094"/>
                  <a:gd name="T8" fmla="+- 0 5399 4840"/>
                  <a:gd name="T9" fmla="*/ T8 w 7826"/>
                  <a:gd name="T10" fmla="+- 0 14411 4498"/>
                  <a:gd name="T11" fmla="*/ 14411 h 13094"/>
                  <a:gd name="T12" fmla="+- 0 5132 4840"/>
                  <a:gd name="T13" fmla="*/ T12 w 7826"/>
                  <a:gd name="T14" fmla="+- 0 14411 4498"/>
                  <a:gd name="T15" fmla="*/ 14411 h 13094"/>
                  <a:gd name="T16" fmla="+- 0 5111 4840"/>
                  <a:gd name="T17" fmla="*/ T16 w 7826"/>
                  <a:gd name="T18" fmla="+- 0 14431 4498"/>
                  <a:gd name="T19" fmla="*/ 14431 h 13094"/>
                  <a:gd name="T20" fmla="+- 0 6100 4840"/>
                  <a:gd name="T21" fmla="*/ T20 w 7826"/>
                  <a:gd name="T22" fmla="+- 0 14431 4498"/>
                  <a:gd name="T23" fmla="*/ 14431 h 13094"/>
                  <a:gd name="T24" fmla="+- 0 6045 4840"/>
                  <a:gd name="T25" fmla="*/ T24 w 7826"/>
                  <a:gd name="T26" fmla="+- 0 14391 4498"/>
                  <a:gd name="T27" fmla="*/ 1439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7826" h="13094">
                    <a:moveTo>
                      <a:pt x="1205" y="9893"/>
                    </a:moveTo>
                    <a:lnTo>
                      <a:pt x="580" y="9893"/>
                    </a:lnTo>
                    <a:lnTo>
                      <a:pt x="559" y="9913"/>
                    </a:lnTo>
                    <a:lnTo>
                      <a:pt x="292" y="9913"/>
                    </a:lnTo>
                    <a:lnTo>
                      <a:pt x="271" y="9933"/>
                    </a:lnTo>
                    <a:lnTo>
                      <a:pt x="1260" y="9933"/>
                    </a:lnTo>
                    <a:lnTo>
                      <a:pt x="1205" y="98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9" name="Freeform 19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5294 4840"/>
                  <a:gd name="T1" fmla="*/ T0 w 7826"/>
                  <a:gd name="T2" fmla="+- 0 14391 4498"/>
                  <a:gd name="T3" fmla="*/ 14391 h 13094"/>
                  <a:gd name="T4" fmla="+- 0 5240 4840"/>
                  <a:gd name="T5" fmla="*/ T4 w 7826"/>
                  <a:gd name="T6" fmla="+- 0 14391 4498"/>
                  <a:gd name="T7" fmla="*/ 14391 h 13094"/>
                  <a:gd name="T8" fmla="+- 0 5214 4840"/>
                  <a:gd name="T9" fmla="*/ T8 w 7826"/>
                  <a:gd name="T10" fmla="+- 0 14411 4498"/>
                  <a:gd name="T11" fmla="*/ 14411 h 13094"/>
                  <a:gd name="T12" fmla="+- 0 5314 4840"/>
                  <a:gd name="T13" fmla="*/ T12 w 7826"/>
                  <a:gd name="T14" fmla="+- 0 14411 4498"/>
                  <a:gd name="T15" fmla="*/ 14411 h 13094"/>
                  <a:gd name="T16" fmla="+- 0 5294 4840"/>
                  <a:gd name="T17" fmla="*/ T16 w 7826"/>
                  <a:gd name="T18" fmla="+- 0 14391 4498"/>
                  <a:gd name="T19" fmla="*/ 1439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454" y="9893"/>
                    </a:moveTo>
                    <a:lnTo>
                      <a:pt x="400" y="9893"/>
                    </a:lnTo>
                    <a:lnTo>
                      <a:pt x="374" y="9913"/>
                    </a:lnTo>
                    <a:lnTo>
                      <a:pt x="474" y="9913"/>
                    </a:lnTo>
                    <a:lnTo>
                      <a:pt x="454" y="98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50" name="Freeform 20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5990 4840"/>
                  <a:gd name="T1" fmla="*/ T0 w 7826"/>
                  <a:gd name="T2" fmla="+- 0 14371 4498"/>
                  <a:gd name="T3" fmla="*/ 14371 h 13094"/>
                  <a:gd name="T4" fmla="+- 0 5461 4840"/>
                  <a:gd name="T5" fmla="*/ T4 w 7826"/>
                  <a:gd name="T6" fmla="+- 0 14371 4498"/>
                  <a:gd name="T7" fmla="*/ 14371 h 13094"/>
                  <a:gd name="T8" fmla="+- 0 5440 4840"/>
                  <a:gd name="T9" fmla="*/ T8 w 7826"/>
                  <a:gd name="T10" fmla="+- 0 14391 4498"/>
                  <a:gd name="T11" fmla="*/ 14391 h 13094"/>
                  <a:gd name="T12" fmla="+- 0 6018 4840"/>
                  <a:gd name="T13" fmla="*/ T12 w 7826"/>
                  <a:gd name="T14" fmla="+- 0 14391 4498"/>
                  <a:gd name="T15" fmla="*/ 14391 h 13094"/>
                  <a:gd name="T16" fmla="+- 0 5990 4840"/>
                  <a:gd name="T17" fmla="*/ T16 w 7826"/>
                  <a:gd name="T18" fmla="+- 0 14371 4498"/>
                  <a:gd name="T19" fmla="*/ 1437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1150" y="9873"/>
                    </a:moveTo>
                    <a:lnTo>
                      <a:pt x="621" y="9873"/>
                    </a:lnTo>
                    <a:lnTo>
                      <a:pt x="600" y="9893"/>
                    </a:lnTo>
                    <a:lnTo>
                      <a:pt x="1178" y="9893"/>
                    </a:lnTo>
                    <a:lnTo>
                      <a:pt x="1150" y="98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51" name="Freeform 21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5907 4840"/>
                  <a:gd name="T1" fmla="*/ T0 w 7826"/>
                  <a:gd name="T2" fmla="+- 0 14351 4498"/>
                  <a:gd name="T3" fmla="*/ 14351 h 13094"/>
                  <a:gd name="T4" fmla="+- 0 5521 4840"/>
                  <a:gd name="T5" fmla="*/ T4 w 7826"/>
                  <a:gd name="T6" fmla="+- 0 14351 4498"/>
                  <a:gd name="T7" fmla="*/ 14351 h 13094"/>
                  <a:gd name="T8" fmla="+- 0 5501 4840"/>
                  <a:gd name="T9" fmla="*/ T8 w 7826"/>
                  <a:gd name="T10" fmla="+- 0 14371 4498"/>
                  <a:gd name="T11" fmla="*/ 14371 h 13094"/>
                  <a:gd name="T12" fmla="+- 0 5935 4840"/>
                  <a:gd name="T13" fmla="*/ T12 w 7826"/>
                  <a:gd name="T14" fmla="+- 0 14371 4498"/>
                  <a:gd name="T15" fmla="*/ 14371 h 13094"/>
                  <a:gd name="T16" fmla="+- 0 5907 4840"/>
                  <a:gd name="T17" fmla="*/ T16 w 7826"/>
                  <a:gd name="T18" fmla="+- 0 14351 4498"/>
                  <a:gd name="T19" fmla="*/ 1435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1067" y="9853"/>
                    </a:moveTo>
                    <a:lnTo>
                      <a:pt x="681" y="9853"/>
                    </a:lnTo>
                    <a:lnTo>
                      <a:pt x="661" y="9873"/>
                    </a:lnTo>
                    <a:lnTo>
                      <a:pt x="1095" y="9873"/>
                    </a:lnTo>
                    <a:lnTo>
                      <a:pt x="1067" y="98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52" name="Freeform 22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5823 4840"/>
                  <a:gd name="T1" fmla="*/ T0 w 7826"/>
                  <a:gd name="T2" fmla="+- 0 14331 4498"/>
                  <a:gd name="T3" fmla="*/ 14331 h 13094"/>
                  <a:gd name="T4" fmla="+- 0 5598 4840"/>
                  <a:gd name="T5" fmla="*/ T4 w 7826"/>
                  <a:gd name="T6" fmla="+- 0 14331 4498"/>
                  <a:gd name="T7" fmla="*/ 14331 h 13094"/>
                  <a:gd name="T8" fmla="+- 0 5579 4840"/>
                  <a:gd name="T9" fmla="*/ T8 w 7826"/>
                  <a:gd name="T10" fmla="+- 0 14351 4498"/>
                  <a:gd name="T11" fmla="*/ 14351 h 13094"/>
                  <a:gd name="T12" fmla="+- 0 5852 4840"/>
                  <a:gd name="T13" fmla="*/ T12 w 7826"/>
                  <a:gd name="T14" fmla="+- 0 14351 4498"/>
                  <a:gd name="T15" fmla="*/ 14351 h 13094"/>
                  <a:gd name="T16" fmla="+- 0 5823 4840"/>
                  <a:gd name="T17" fmla="*/ T16 w 7826"/>
                  <a:gd name="T18" fmla="+- 0 14331 4498"/>
                  <a:gd name="T19" fmla="*/ 1433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983" y="9833"/>
                    </a:moveTo>
                    <a:lnTo>
                      <a:pt x="758" y="9833"/>
                    </a:lnTo>
                    <a:lnTo>
                      <a:pt x="739" y="9853"/>
                    </a:lnTo>
                    <a:lnTo>
                      <a:pt x="1012" y="9853"/>
                    </a:lnTo>
                    <a:lnTo>
                      <a:pt x="983" y="98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53" name="Freeform 23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9638 4840"/>
                  <a:gd name="T1" fmla="*/ T0 w 7826"/>
                  <a:gd name="T2" fmla="+- 0 14091 4498"/>
                  <a:gd name="T3" fmla="*/ 14091 h 13094"/>
                  <a:gd name="T4" fmla="+- 0 8921 4840"/>
                  <a:gd name="T5" fmla="*/ T4 w 7826"/>
                  <a:gd name="T6" fmla="+- 0 14091 4498"/>
                  <a:gd name="T7" fmla="*/ 14091 h 13094"/>
                  <a:gd name="T8" fmla="+- 0 8881 4840"/>
                  <a:gd name="T9" fmla="*/ T8 w 7826"/>
                  <a:gd name="T10" fmla="+- 0 14111 4498"/>
                  <a:gd name="T11" fmla="*/ 14111 h 13094"/>
                  <a:gd name="T12" fmla="+- 0 9666 4840"/>
                  <a:gd name="T13" fmla="*/ T12 w 7826"/>
                  <a:gd name="T14" fmla="+- 0 14111 4498"/>
                  <a:gd name="T15" fmla="*/ 14111 h 13094"/>
                  <a:gd name="T16" fmla="+- 0 9638 4840"/>
                  <a:gd name="T17" fmla="*/ T16 w 7826"/>
                  <a:gd name="T18" fmla="+- 0 14091 4498"/>
                  <a:gd name="T19" fmla="*/ 1409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4798" y="9593"/>
                    </a:moveTo>
                    <a:lnTo>
                      <a:pt x="4081" y="9593"/>
                    </a:lnTo>
                    <a:lnTo>
                      <a:pt x="4041" y="9613"/>
                    </a:lnTo>
                    <a:lnTo>
                      <a:pt x="4826" y="9613"/>
                    </a:lnTo>
                    <a:lnTo>
                      <a:pt x="4798" y="95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54" name="Freeform 24"/>
              <p:cNvSpPr>
                <a:spLocks/>
              </p:cNvSpPr>
              <p:nvPr/>
            </p:nvSpPr>
            <p:spPr bwMode="auto">
              <a:xfrm>
                <a:off x="4840" y="4498"/>
                <a:ext cx="7826" cy="13094"/>
              </a:xfrm>
              <a:custGeom>
                <a:avLst/>
                <a:gdLst>
                  <a:gd name="T0" fmla="+- 0 9415 4840"/>
                  <a:gd name="T1" fmla="*/ T0 w 7826"/>
                  <a:gd name="T2" fmla="+- 0 14071 4498"/>
                  <a:gd name="T3" fmla="*/ 14071 h 13094"/>
                  <a:gd name="T4" fmla="+- 0 9117 4840"/>
                  <a:gd name="T5" fmla="*/ T4 w 7826"/>
                  <a:gd name="T6" fmla="+- 0 14071 4498"/>
                  <a:gd name="T7" fmla="*/ 14071 h 13094"/>
                  <a:gd name="T8" fmla="+- 0 9078 4840"/>
                  <a:gd name="T9" fmla="*/ T8 w 7826"/>
                  <a:gd name="T10" fmla="+- 0 14091 4498"/>
                  <a:gd name="T11" fmla="*/ 14091 h 13094"/>
                  <a:gd name="T12" fmla="+- 0 9435 4840"/>
                  <a:gd name="T13" fmla="*/ T12 w 7826"/>
                  <a:gd name="T14" fmla="+- 0 14091 4498"/>
                  <a:gd name="T15" fmla="*/ 14091 h 13094"/>
                  <a:gd name="T16" fmla="+- 0 9415 4840"/>
                  <a:gd name="T17" fmla="*/ T16 w 7826"/>
                  <a:gd name="T18" fmla="+- 0 14071 4498"/>
                  <a:gd name="T19" fmla="*/ 14071 h 130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826" h="13094">
                    <a:moveTo>
                      <a:pt x="4575" y="9573"/>
                    </a:moveTo>
                    <a:lnTo>
                      <a:pt x="4277" y="9573"/>
                    </a:lnTo>
                    <a:lnTo>
                      <a:pt x="4238" y="9593"/>
                    </a:lnTo>
                    <a:lnTo>
                      <a:pt x="4595" y="9593"/>
                    </a:lnTo>
                    <a:lnTo>
                      <a:pt x="4575" y="95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7349" y="4488"/>
              <a:ext cx="4883" cy="6295"/>
              <a:chOff x="7349" y="4488"/>
              <a:chExt cx="4883" cy="6295"/>
            </a:xfrm>
          </p:grpSpPr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>
                <a:off x="7349" y="4488"/>
                <a:ext cx="4883" cy="6295"/>
              </a:xfrm>
              <a:custGeom>
                <a:avLst/>
                <a:gdLst>
                  <a:gd name="T0" fmla="+- 0 11757 7349"/>
                  <a:gd name="T1" fmla="*/ T0 w 4883"/>
                  <a:gd name="T2" fmla="+- 0 10533 4488"/>
                  <a:gd name="T3" fmla="*/ 10533 h 6295"/>
                  <a:gd name="T4" fmla="+- 0 11715 7349"/>
                  <a:gd name="T5" fmla="*/ T4 w 4883"/>
                  <a:gd name="T6" fmla="+- 0 10205 4488"/>
                  <a:gd name="T7" fmla="*/ 10205 h 6295"/>
                  <a:gd name="T8" fmla="+- 0 11470 7349"/>
                  <a:gd name="T9" fmla="*/ T8 w 4883"/>
                  <a:gd name="T10" fmla="+- 0 9953 4488"/>
                  <a:gd name="T11" fmla="*/ 9953 h 6295"/>
                  <a:gd name="T12" fmla="+- 0 11137 7349"/>
                  <a:gd name="T13" fmla="*/ T12 w 4883"/>
                  <a:gd name="T14" fmla="+- 0 9739 4488"/>
                  <a:gd name="T15" fmla="*/ 9739 h 6295"/>
                  <a:gd name="T16" fmla="+- 0 10441 7349"/>
                  <a:gd name="T17" fmla="*/ T16 w 4883"/>
                  <a:gd name="T18" fmla="+- 0 9337 4488"/>
                  <a:gd name="T19" fmla="*/ 9337 h 6295"/>
                  <a:gd name="T20" fmla="+- 0 9653 7349"/>
                  <a:gd name="T21" fmla="*/ T20 w 4883"/>
                  <a:gd name="T22" fmla="+- 0 8924 4488"/>
                  <a:gd name="T23" fmla="*/ 8924 h 6295"/>
                  <a:gd name="T24" fmla="+- 0 8902 7349"/>
                  <a:gd name="T25" fmla="*/ T24 w 4883"/>
                  <a:gd name="T26" fmla="+- 0 8504 4488"/>
                  <a:gd name="T27" fmla="*/ 8504 h 6295"/>
                  <a:gd name="T28" fmla="+- 0 8237 7349"/>
                  <a:gd name="T29" fmla="*/ T28 w 4883"/>
                  <a:gd name="T30" fmla="+- 0 8030 4488"/>
                  <a:gd name="T31" fmla="*/ 8030 h 6295"/>
                  <a:gd name="T32" fmla="+- 0 7707 7349"/>
                  <a:gd name="T33" fmla="*/ T32 w 4883"/>
                  <a:gd name="T34" fmla="+- 0 7453 4488"/>
                  <a:gd name="T35" fmla="*/ 7453 h 6295"/>
                  <a:gd name="T36" fmla="+- 0 7412 7349"/>
                  <a:gd name="T37" fmla="*/ T36 w 4883"/>
                  <a:gd name="T38" fmla="+- 0 6838 4488"/>
                  <a:gd name="T39" fmla="*/ 6838 h 6295"/>
                  <a:gd name="T40" fmla="+- 0 7356 7349"/>
                  <a:gd name="T41" fmla="*/ T40 w 4883"/>
                  <a:gd name="T42" fmla="+- 0 6231 4488"/>
                  <a:gd name="T43" fmla="*/ 6231 h 6295"/>
                  <a:gd name="T44" fmla="+- 0 7508 7349"/>
                  <a:gd name="T45" fmla="*/ T44 w 4883"/>
                  <a:gd name="T46" fmla="+- 0 5667 4488"/>
                  <a:gd name="T47" fmla="*/ 5667 h 6295"/>
                  <a:gd name="T48" fmla="+- 0 7851 7349"/>
                  <a:gd name="T49" fmla="*/ T48 w 4883"/>
                  <a:gd name="T50" fmla="+- 0 5200 4488"/>
                  <a:gd name="T51" fmla="*/ 5200 h 6295"/>
                  <a:gd name="T52" fmla="+- 0 8366 7349"/>
                  <a:gd name="T53" fmla="*/ T52 w 4883"/>
                  <a:gd name="T54" fmla="+- 0 4884 4488"/>
                  <a:gd name="T55" fmla="*/ 4884 h 6295"/>
                  <a:gd name="T56" fmla="+- 0 8706 7349"/>
                  <a:gd name="T57" fmla="*/ T56 w 4883"/>
                  <a:gd name="T58" fmla="+- 0 4798 4488"/>
                  <a:gd name="T59" fmla="*/ 4798 h 6295"/>
                  <a:gd name="T60" fmla="+- 0 8899 7349"/>
                  <a:gd name="T61" fmla="*/ T60 w 4883"/>
                  <a:gd name="T62" fmla="+- 0 4787 4488"/>
                  <a:gd name="T63" fmla="*/ 4787 h 6295"/>
                  <a:gd name="T64" fmla="+- 0 9143 7349"/>
                  <a:gd name="T65" fmla="*/ T64 w 4883"/>
                  <a:gd name="T66" fmla="+- 0 4806 4488"/>
                  <a:gd name="T67" fmla="*/ 4806 h 6295"/>
                  <a:gd name="T68" fmla="+- 0 9274 7349"/>
                  <a:gd name="T69" fmla="*/ T68 w 4883"/>
                  <a:gd name="T70" fmla="+- 0 4799 4488"/>
                  <a:gd name="T71" fmla="*/ 4799 h 6295"/>
                  <a:gd name="T72" fmla="+- 0 9540 7349"/>
                  <a:gd name="T73" fmla="*/ T72 w 4883"/>
                  <a:gd name="T74" fmla="+- 0 4677 4488"/>
                  <a:gd name="T75" fmla="*/ 4677 h 6295"/>
                  <a:gd name="T76" fmla="+- 0 9730 7349"/>
                  <a:gd name="T77" fmla="*/ T76 w 4883"/>
                  <a:gd name="T78" fmla="+- 0 4579 4488"/>
                  <a:gd name="T79" fmla="*/ 4579 h 6295"/>
                  <a:gd name="T80" fmla="+- 0 10047 7349"/>
                  <a:gd name="T81" fmla="*/ T80 w 4883"/>
                  <a:gd name="T82" fmla="+- 0 4501 4488"/>
                  <a:gd name="T83" fmla="*/ 4501 h 6295"/>
                  <a:gd name="T84" fmla="+- 0 10349 7349"/>
                  <a:gd name="T85" fmla="*/ T84 w 4883"/>
                  <a:gd name="T86" fmla="+- 0 4490 4488"/>
                  <a:gd name="T87" fmla="*/ 4490 h 6295"/>
                  <a:gd name="T88" fmla="+- 0 10686 7349"/>
                  <a:gd name="T89" fmla="*/ T88 w 4883"/>
                  <a:gd name="T90" fmla="+- 0 4531 4488"/>
                  <a:gd name="T91" fmla="*/ 4531 h 6295"/>
                  <a:gd name="T92" fmla="+- 0 11008 7349"/>
                  <a:gd name="T93" fmla="*/ T92 w 4883"/>
                  <a:gd name="T94" fmla="+- 0 4611 4488"/>
                  <a:gd name="T95" fmla="*/ 4611 h 6295"/>
                  <a:gd name="T96" fmla="+- 0 11302 7349"/>
                  <a:gd name="T97" fmla="*/ T96 w 4883"/>
                  <a:gd name="T98" fmla="+- 0 4713 4488"/>
                  <a:gd name="T99" fmla="*/ 4713 h 6295"/>
                  <a:gd name="T100" fmla="+- 0 11556 7349"/>
                  <a:gd name="T101" fmla="*/ T100 w 4883"/>
                  <a:gd name="T102" fmla="+- 0 4818 4488"/>
                  <a:gd name="T103" fmla="*/ 4818 h 6295"/>
                  <a:gd name="T104" fmla="+- 0 11875 7349"/>
                  <a:gd name="T105" fmla="*/ T104 w 4883"/>
                  <a:gd name="T106" fmla="+- 0 5013 4488"/>
                  <a:gd name="T107" fmla="*/ 5013 h 6295"/>
                  <a:gd name="T108" fmla="+- 0 11950 7349"/>
                  <a:gd name="T109" fmla="*/ T108 w 4883"/>
                  <a:gd name="T110" fmla="+- 0 5304 4488"/>
                  <a:gd name="T111" fmla="*/ 5304 h 6295"/>
                  <a:gd name="T112" fmla="+- 0 11751 7349"/>
                  <a:gd name="T113" fmla="*/ T112 w 4883"/>
                  <a:gd name="T114" fmla="+- 0 5604 4488"/>
                  <a:gd name="T115" fmla="*/ 5604 h 6295"/>
                  <a:gd name="T116" fmla="+- 0 11417 7349"/>
                  <a:gd name="T117" fmla="*/ T116 w 4883"/>
                  <a:gd name="T118" fmla="+- 0 5782 4488"/>
                  <a:gd name="T119" fmla="*/ 5782 h 6295"/>
                  <a:gd name="T120" fmla="+- 0 11111 7349"/>
                  <a:gd name="T121" fmla="*/ T120 w 4883"/>
                  <a:gd name="T122" fmla="+- 0 5935 4488"/>
                  <a:gd name="T123" fmla="*/ 5935 h 6295"/>
                  <a:gd name="T124" fmla="+- 0 10793 7349"/>
                  <a:gd name="T125" fmla="*/ T124 w 4883"/>
                  <a:gd name="T126" fmla="+- 0 6067 4488"/>
                  <a:gd name="T127" fmla="*/ 6067 h 6295"/>
                  <a:gd name="T128" fmla="+- 0 10470 7349"/>
                  <a:gd name="T129" fmla="*/ T128 w 4883"/>
                  <a:gd name="T130" fmla="+- 0 6161 4488"/>
                  <a:gd name="T131" fmla="*/ 6161 h 6295"/>
                  <a:gd name="T132" fmla="+- 0 10145 7349"/>
                  <a:gd name="T133" fmla="*/ T132 w 4883"/>
                  <a:gd name="T134" fmla="+- 0 6197 4488"/>
                  <a:gd name="T135" fmla="*/ 6197 h 6295"/>
                  <a:gd name="T136" fmla="+- 0 9877 7349"/>
                  <a:gd name="T137" fmla="*/ T136 w 4883"/>
                  <a:gd name="T138" fmla="+- 0 6168 4488"/>
                  <a:gd name="T139" fmla="*/ 6168 h 6295"/>
                  <a:gd name="T140" fmla="+- 0 9578 7349"/>
                  <a:gd name="T141" fmla="*/ T140 w 4883"/>
                  <a:gd name="T142" fmla="+- 0 6057 4488"/>
                  <a:gd name="T143" fmla="*/ 6057 h 6295"/>
                  <a:gd name="T144" fmla="+- 0 9376 7349"/>
                  <a:gd name="T145" fmla="*/ T144 w 4883"/>
                  <a:gd name="T146" fmla="+- 0 5923 4488"/>
                  <a:gd name="T147" fmla="*/ 5923 h 6295"/>
                  <a:gd name="T148" fmla="+- 0 9133 7349"/>
                  <a:gd name="T149" fmla="*/ T148 w 4883"/>
                  <a:gd name="T150" fmla="+- 0 5809 4488"/>
                  <a:gd name="T151" fmla="*/ 5809 h 6295"/>
                  <a:gd name="T152" fmla="+- 0 8949 7349"/>
                  <a:gd name="T153" fmla="*/ T152 w 4883"/>
                  <a:gd name="T154" fmla="+- 0 5792 4488"/>
                  <a:gd name="T155" fmla="*/ 5792 h 6295"/>
                  <a:gd name="T156" fmla="+- 0 8665 7349"/>
                  <a:gd name="T157" fmla="*/ T156 w 4883"/>
                  <a:gd name="T158" fmla="+- 0 5901 4488"/>
                  <a:gd name="T159" fmla="*/ 5901 h 6295"/>
                  <a:gd name="T160" fmla="+- 0 8488 7349"/>
                  <a:gd name="T161" fmla="*/ T160 w 4883"/>
                  <a:gd name="T162" fmla="+- 0 6181 4488"/>
                  <a:gd name="T163" fmla="*/ 6181 h 6295"/>
                  <a:gd name="T164" fmla="+- 0 8528 7349"/>
                  <a:gd name="T165" fmla="*/ T164 w 4883"/>
                  <a:gd name="T166" fmla="+- 0 6654 4488"/>
                  <a:gd name="T167" fmla="*/ 6654 h 6295"/>
                  <a:gd name="T168" fmla="+- 0 9088 7349"/>
                  <a:gd name="T169" fmla="*/ T168 w 4883"/>
                  <a:gd name="T170" fmla="+- 0 7240 4488"/>
                  <a:gd name="T171" fmla="*/ 7240 h 6295"/>
                  <a:gd name="T172" fmla="+- 0 9998 7349"/>
                  <a:gd name="T173" fmla="*/ T172 w 4883"/>
                  <a:gd name="T174" fmla="+- 0 7776 4488"/>
                  <a:gd name="T175" fmla="*/ 7776 h 6295"/>
                  <a:gd name="T176" fmla="+- 0 10989 7349"/>
                  <a:gd name="T177" fmla="*/ T176 w 4883"/>
                  <a:gd name="T178" fmla="+- 0 8301 4488"/>
                  <a:gd name="T179" fmla="*/ 8301 h 6295"/>
                  <a:gd name="T180" fmla="+- 0 11794 7349"/>
                  <a:gd name="T181" fmla="*/ T180 w 4883"/>
                  <a:gd name="T182" fmla="+- 0 8857 4488"/>
                  <a:gd name="T183" fmla="*/ 8857 h 6295"/>
                  <a:gd name="T184" fmla="+- 0 12148 7349"/>
                  <a:gd name="T185" fmla="*/ T184 w 4883"/>
                  <a:gd name="T186" fmla="+- 0 9380 4488"/>
                  <a:gd name="T187" fmla="*/ 9380 h 6295"/>
                  <a:gd name="T188" fmla="+- 0 12232 7349"/>
                  <a:gd name="T189" fmla="*/ T188 w 4883"/>
                  <a:gd name="T190" fmla="+- 0 9797 4488"/>
                  <a:gd name="T191" fmla="*/ 9797 h 6295"/>
                  <a:gd name="T192" fmla="+- 0 12182 7349"/>
                  <a:gd name="T193" fmla="*/ T192 w 4883"/>
                  <a:gd name="T194" fmla="+- 0 10166 4488"/>
                  <a:gd name="T195" fmla="*/ 10166 h 6295"/>
                  <a:gd name="T196" fmla="+- 0 12038 7349"/>
                  <a:gd name="T197" fmla="*/ T196 w 4883"/>
                  <a:gd name="T198" fmla="+- 0 10472 4488"/>
                  <a:gd name="T199" fmla="*/ 10472 h 6295"/>
                  <a:gd name="T200" fmla="+- 0 11842 7349"/>
                  <a:gd name="T201" fmla="*/ T200 w 4883"/>
                  <a:gd name="T202" fmla="+- 0 10701 4488"/>
                  <a:gd name="T203" fmla="*/ 10701 h 62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</a:cxnLst>
                <a:rect l="0" t="0" r="r" b="b"/>
                <a:pathLst>
                  <a:path w="4883" h="6295">
                    <a:moveTo>
                      <a:pt x="4388" y="6294"/>
                    </a:moveTo>
                    <a:lnTo>
                      <a:pt x="4396" y="6203"/>
                    </a:lnTo>
                    <a:lnTo>
                      <a:pt x="4403" y="6120"/>
                    </a:lnTo>
                    <a:lnTo>
                      <a:pt x="4408" y="6045"/>
                    </a:lnTo>
                    <a:lnTo>
                      <a:pt x="4410" y="5978"/>
                    </a:lnTo>
                    <a:lnTo>
                      <a:pt x="4409" y="5916"/>
                    </a:lnTo>
                    <a:lnTo>
                      <a:pt x="4397" y="5809"/>
                    </a:lnTo>
                    <a:lnTo>
                      <a:pt x="4366" y="5717"/>
                    </a:lnTo>
                    <a:lnTo>
                      <a:pt x="4313" y="5634"/>
                    </a:lnTo>
                    <a:lnTo>
                      <a:pt x="4232" y="5552"/>
                    </a:lnTo>
                    <a:lnTo>
                      <a:pt x="4181" y="5509"/>
                    </a:lnTo>
                    <a:lnTo>
                      <a:pt x="4121" y="5465"/>
                    </a:lnTo>
                    <a:lnTo>
                      <a:pt x="4052" y="5418"/>
                    </a:lnTo>
                    <a:lnTo>
                      <a:pt x="3974" y="5367"/>
                    </a:lnTo>
                    <a:lnTo>
                      <a:pt x="3886" y="5311"/>
                    </a:lnTo>
                    <a:lnTo>
                      <a:pt x="3788" y="5251"/>
                    </a:lnTo>
                    <a:lnTo>
                      <a:pt x="3678" y="5184"/>
                    </a:lnTo>
                    <a:lnTo>
                      <a:pt x="3485" y="5068"/>
                    </a:lnTo>
                    <a:lnTo>
                      <a:pt x="3289" y="4957"/>
                    </a:lnTo>
                    <a:lnTo>
                      <a:pt x="3092" y="4849"/>
                    </a:lnTo>
                    <a:lnTo>
                      <a:pt x="2894" y="4744"/>
                    </a:lnTo>
                    <a:lnTo>
                      <a:pt x="2696" y="4640"/>
                    </a:lnTo>
                    <a:lnTo>
                      <a:pt x="2499" y="4538"/>
                    </a:lnTo>
                    <a:lnTo>
                      <a:pt x="2304" y="4436"/>
                    </a:lnTo>
                    <a:lnTo>
                      <a:pt x="2111" y="4334"/>
                    </a:lnTo>
                    <a:lnTo>
                      <a:pt x="1921" y="4230"/>
                    </a:lnTo>
                    <a:lnTo>
                      <a:pt x="1734" y="4125"/>
                    </a:lnTo>
                    <a:lnTo>
                      <a:pt x="1553" y="4016"/>
                    </a:lnTo>
                    <a:lnTo>
                      <a:pt x="1377" y="3905"/>
                    </a:lnTo>
                    <a:lnTo>
                      <a:pt x="1207" y="3789"/>
                    </a:lnTo>
                    <a:lnTo>
                      <a:pt x="1044" y="3669"/>
                    </a:lnTo>
                    <a:lnTo>
                      <a:pt x="888" y="3542"/>
                    </a:lnTo>
                    <a:lnTo>
                      <a:pt x="741" y="3410"/>
                    </a:lnTo>
                    <a:lnTo>
                      <a:pt x="603" y="3270"/>
                    </a:lnTo>
                    <a:lnTo>
                      <a:pt x="475" y="3122"/>
                    </a:lnTo>
                    <a:lnTo>
                      <a:pt x="358" y="2965"/>
                    </a:lnTo>
                    <a:lnTo>
                      <a:pt x="252" y="2799"/>
                    </a:lnTo>
                    <a:lnTo>
                      <a:pt x="174" y="2651"/>
                    </a:lnTo>
                    <a:lnTo>
                      <a:pt x="111" y="2501"/>
                    </a:lnTo>
                    <a:lnTo>
                      <a:pt x="63" y="2350"/>
                    </a:lnTo>
                    <a:lnTo>
                      <a:pt x="28" y="2197"/>
                    </a:lnTo>
                    <a:lnTo>
                      <a:pt x="7" y="2045"/>
                    </a:lnTo>
                    <a:lnTo>
                      <a:pt x="0" y="1893"/>
                    </a:lnTo>
                    <a:lnTo>
                      <a:pt x="7" y="1743"/>
                    </a:lnTo>
                    <a:lnTo>
                      <a:pt x="26" y="1596"/>
                    </a:lnTo>
                    <a:lnTo>
                      <a:pt x="58" y="1452"/>
                    </a:lnTo>
                    <a:lnTo>
                      <a:pt x="102" y="1313"/>
                    </a:lnTo>
                    <a:lnTo>
                      <a:pt x="159" y="1179"/>
                    </a:lnTo>
                    <a:lnTo>
                      <a:pt x="227" y="1051"/>
                    </a:lnTo>
                    <a:lnTo>
                      <a:pt x="308" y="930"/>
                    </a:lnTo>
                    <a:lnTo>
                      <a:pt x="399" y="816"/>
                    </a:lnTo>
                    <a:lnTo>
                      <a:pt x="502" y="712"/>
                    </a:lnTo>
                    <a:lnTo>
                      <a:pt x="615" y="616"/>
                    </a:lnTo>
                    <a:lnTo>
                      <a:pt x="739" y="532"/>
                    </a:lnTo>
                    <a:lnTo>
                      <a:pt x="873" y="458"/>
                    </a:lnTo>
                    <a:lnTo>
                      <a:pt x="1017" y="396"/>
                    </a:lnTo>
                    <a:lnTo>
                      <a:pt x="1171" y="348"/>
                    </a:lnTo>
                    <a:lnTo>
                      <a:pt x="1235" y="332"/>
                    </a:lnTo>
                    <a:lnTo>
                      <a:pt x="1297" y="320"/>
                    </a:lnTo>
                    <a:lnTo>
                      <a:pt x="1357" y="310"/>
                    </a:lnTo>
                    <a:lnTo>
                      <a:pt x="1435" y="302"/>
                    </a:lnTo>
                    <a:lnTo>
                      <a:pt x="1510" y="299"/>
                    </a:lnTo>
                    <a:lnTo>
                      <a:pt x="1529" y="298"/>
                    </a:lnTo>
                    <a:lnTo>
                      <a:pt x="1550" y="299"/>
                    </a:lnTo>
                    <a:lnTo>
                      <a:pt x="1612" y="300"/>
                    </a:lnTo>
                    <a:lnTo>
                      <a:pt x="1691" y="306"/>
                    </a:lnTo>
                    <a:lnTo>
                      <a:pt x="1768" y="315"/>
                    </a:lnTo>
                    <a:lnTo>
                      <a:pt x="1794" y="318"/>
                    </a:lnTo>
                    <a:lnTo>
                      <a:pt x="1814" y="320"/>
                    </a:lnTo>
                    <a:lnTo>
                      <a:pt x="1831" y="321"/>
                    </a:lnTo>
                    <a:lnTo>
                      <a:pt x="1864" y="320"/>
                    </a:lnTo>
                    <a:lnTo>
                      <a:pt x="1925" y="311"/>
                    </a:lnTo>
                    <a:lnTo>
                      <a:pt x="2010" y="286"/>
                    </a:lnTo>
                    <a:lnTo>
                      <a:pt x="2089" y="248"/>
                    </a:lnTo>
                    <a:lnTo>
                      <a:pt x="2165" y="204"/>
                    </a:lnTo>
                    <a:lnTo>
                      <a:pt x="2191" y="189"/>
                    </a:lnTo>
                    <a:lnTo>
                      <a:pt x="2216" y="174"/>
                    </a:lnTo>
                    <a:lnTo>
                      <a:pt x="2268" y="144"/>
                    </a:lnTo>
                    <a:lnTo>
                      <a:pt x="2323" y="116"/>
                    </a:lnTo>
                    <a:lnTo>
                      <a:pt x="2381" y="91"/>
                    </a:lnTo>
                    <a:lnTo>
                      <a:pt x="2459" y="64"/>
                    </a:lnTo>
                    <a:lnTo>
                      <a:pt x="2538" y="43"/>
                    </a:lnTo>
                    <a:lnTo>
                      <a:pt x="2617" y="26"/>
                    </a:lnTo>
                    <a:lnTo>
                      <a:pt x="2698" y="13"/>
                    </a:lnTo>
                    <a:lnTo>
                      <a:pt x="2779" y="5"/>
                    </a:lnTo>
                    <a:lnTo>
                      <a:pt x="2860" y="1"/>
                    </a:lnTo>
                    <a:lnTo>
                      <a:pt x="2914" y="0"/>
                    </a:lnTo>
                    <a:lnTo>
                      <a:pt x="3000" y="2"/>
                    </a:lnTo>
                    <a:lnTo>
                      <a:pt x="3085" y="7"/>
                    </a:lnTo>
                    <a:lnTo>
                      <a:pt x="3169" y="16"/>
                    </a:lnTo>
                    <a:lnTo>
                      <a:pt x="3253" y="28"/>
                    </a:lnTo>
                    <a:lnTo>
                      <a:pt x="3337" y="43"/>
                    </a:lnTo>
                    <a:lnTo>
                      <a:pt x="3419" y="60"/>
                    </a:lnTo>
                    <a:lnTo>
                      <a:pt x="3500" y="79"/>
                    </a:lnTo>
                    <a:lnTo>
                      <a:pt x="3580" y="100"/>
                    </a:lnTo>
                    <a:lnTo>
                      <a:pt x="3659" y="123"/>
                    </a:lnTo>
                    <a:lnTo>
                      <a:pt x="3735" y="147"/>
                    </a:lnTo>
                    <a:lnTo>
                      <a:pt x="3810" y="172"/>
                    </a:lnTo>
                    <a:lnTo>
                      <a:pt x="3883" y="198"/>
                    </a:lnTo>
                    <a:lnTo>
                      <a:pt x="3953" y="225"/>
                    </a:lnTo>
                    <a:lnTo>
                      <a:pt x="4021" y="252"/>
                    </a:lnTo>
                    <a:lnTo>
                      <a:pt x="4086" y="278"/>
                    </a:lnTo>
                    <a:lnTo>
                      <a:pt x="4148" y="305"/>
                    </a:lnTo>
                    <a:lnTo>
                      <a:pt x="4207" y="330"/>
                    </a:lnTo>
                    <a:lnTo>
                      <a:pt x="4263" y="355"/>
                    </a:lnTo>
                    <a:lnTo>
                      <a:pt x="4364" y="401"/>
                    </a:lnTo>
                    <a:lnTo>
                      <a:pt x="4457" y="457"/>
                    </a:lnTo>
                    <a:lnTo>
                      <a:pt x="4526" y="525"/>
                    </a:lnTo>
                    <a:lnTo>
                      <a:pt x="4574" y="602"/>
                    </a:lnTo>
                    <a:lnTo>
                      <a:pt x="4600" y="686"/>
                    </a:lnTo>
                    <a:lnTo>
                      <a:pt x="4605" y="773"/>
                    </a:lnTo>
                    <a:lnTo>
                      <a:pt x="4601" y="816"/>
                    </a:lnTo>
                    <a:lnTo>
                      <a:pt x="4577" y="902"/>
                    </a:lnTo>
                    <a:lnTo>
                      <a:pt x="4536" y="983"/>
                    </a:lnTo>
                    <a:lnTo>
                      <a:pt x="4477" y="1055"/>
                    </a:lnTo>
                    <a:lnTo>
                      <a:pt x="4402" y="1116"/>
                    </a:lnTo>
                    <a:lnTo>
                      <a:pt x="4288" y="1179"/>
                    </a:lnTo>
                    <a:lnTo>
                      <a:pt x="4215" y="1217"/>
                    </a:lnTo>
                    <a:lnTo>
                      <a:pt x="4142" y="1255"/>
                    </a:lnTo>
                    <a:lnTo>
                      <a:pt x="4068" y="1294"/>
                    </a:lnTo>
                    <a:lnTo>
                      <a:pt x="3993" y="1333"/>
                    </a:lnTo>
                    <a:lnTo>
                      <a:pt x="3916" y="1372"/>
                    </a:lnTo>
                    <a:lnTo>
                      <a:pt x="3839" y="1410"/>
                    </a:lnTo>
                    <a:lnTo>
                      <a:pt x="3762" y="1447"/>
                    </a:lnTo>
                    <a:lnTo>
                      <a:pt x="3683" y="1482"/>
                    </a:lnTo>
                    <a:lnTo>
                      <a:pt x="3604" y="1517"/>
                    </a:lnTo>
                    <a:lnTo>
                      <a:pt x="3524" y="1549"/>
                    </a:lnTo>
                    <a:lnTo>
                      <a:pt x="3444" y="1579"/>
                    </a:lnTo>
                    <a:lnTo>
                      <a:pt x="3364" y="1607"/>
                    </a:lnTo>
                    <a:lnTo>
                      <a:pt x="3283" y="1632"/>
                    </a:lnTo>
                    <a:lnTo>
                      <a:pt x="3202" y="1654"/>
                    </a:lnTo>
                    <a:lnTo>
                      <a:pt x="3121" y="1673"/>
                    </a:lnTo>
                    <a:lnTo>
                      <a:pt x="3040" y="1688"/>
                    </a:lnTo>
                    <a:lnTo>
                      <a:pt x="2958" y="1699"/>
                    </a:lnTo>
                    <a:lnTo>
                      <a:pt x="2877" y="1706"/>
                    </a:lnTo>
                    <a:lnTo>
                      <a:pt x="2796" y="1709"/>
                    </a:lnTo>
                    <a:lnTo>
                      <a:pt x="2757" y="1708"/>
                    </a:lnTo>
                    <a:lnTo>
                      <a:pt x="2681" y="1704"/>
                    </a:lnTo>
                    <a:lnTo>
                      <a:pt x="2604" y="1695"/>
                    </a:lnTo>
                    <a:lnTo>
                      <a:pt x="2528" y="1680"/>
                    </a:lnTo>
                    <a:lnTo>
                      <a:pt x="2453" y="1661"/>
                    </a:lnTo>
                    <a:lnTo>
                      <a:pt x="2378" y="1636"/>
                    </a:lnTo>
                    <a:lnTo>
                      <a:pt x="2303" y="1606"/>
                    </a:lnTo>
                    <a:lnTo>
                      <a:pt x="2229" y="1569"/>
                    </a:lnTo>
                    <a:lnTo>
                      <a:pt x="2155" y="1526"/>
                    </a:lnTo>
                    <a:lnTo>
                      <a:pt x="2082" y="1477"/>
                    </a:lnTo>
                    <a:lnTo>
                      <a:pt x="2046" y="1450"/>
                    </a:lnTo>
                    <a:lnTo>
                      <a:pt x="2027" y="1435"/>
                    </a:lnTo>
                    <a:lnTo>
                      <a:pt x="1968" y="1396"/>
                    </a:lnTo>
                    <a:lnTo>
                      <a:pt x="1907" y="1365"/>
                    </a:lnTo>
                    <a:lnTo>
                      <a:pt x="1846" y="1339"/>
                    </a:lnTo>
                    <a:lnTo>
                      <a:pt x="1784" y="1321"/>
                    </a:lnTo>
                    <a:lnTo>
                      <a:pt x="1722" y="1309"/>
                    </a:lnTo>
                    <a:lnTo>
                      <a:pt x="1660" y="1303"/>
                    </a:lnTo>
                    <a:lnTo>
                      <a:pt x="1640" y="1303"/>
                    </a:lnTo>
                    <a:lnTo>
                      <a:pt x="1600" y="1304"/>
                    </a:lnTo>
                    <a:lnTo>
                      <a:pt x="1523" y="1315"/>
                    </a:lnTo>
                    <a:lnTo>
                      <a:pt x="1449" y="1337"/>
                    </a:lnTo>
                    <a:lnTo>
                      <a:pt x="1380" y="1370"/>
                    </a:lnTo>
                    <a:lnTo>
                      <a:pt x="1316" y="1413"/>
                    </a:lnTo>
                    <a:lnTo>
                      <a:pt x="1259" y="1467"/>
                    </a:lnTo>
                    <a:lnTo>
                      <a:pt x="1210" y="1532"/>
                    </a:lnTo>
                    <a:lnTo>
                      <a:pt x="1170" y="1607"/>
                    </a:lnTo>
                    <a:lnTo>
                      <a:pt x="1139" y="1693"/>
                    </a:lnTo>
                    <a:lnTo>
                      <a:pt x="1120" y="1789"/>
                    </a:lnTo>
                    <a:lnTo>
                      <a:pt x="1114" y="1841"/>
                    </a:lnTo>
                    <a:lnTo>
                      <a:pt x="1125" y="2007"/>
                    </a:lnTo>
                    <a:lnTo>
                      <a:pt x="1179" y="2166"/>
                    </a:lnTo>
                    <a:lnTo>
                      <a:pt x="1271" y="2320"/>
                    </a:lnTo>
                    <a:lnTo>
                      <a:pt x="1398" y="2468"/>
                    </a:lnTo>
                    <a:lnTo>
                      <a:pt x="1555" y="2612"/>
                    </a:lnTo>
                    <a:lnTo>
                      <a:pt x="1739" y="2752"/>
                    </a:lnTo>
                    <a:lnTo>
                      <a:pt x="1944" y="2890"/>
                    </a:lnTo>
                    <a:lnTo>
                      <a:pt x="2167" y="3024"/>
                    </a:lnTo>
                    <a:lnTo>
                      <a:pt x="2403" y="3157"/>
                    </a:lnTo>
                    <a:lnTo>
                      <a:pt x="2649" y="3288"/>
                    </a:lnTo>
                    <a:lnTo>
                      <a:pt x="2899" y="3419"/>
                    </a:lnTo>
                    <a:lnTo>
                      <a:pt x="3151" y="3549"/>
                    </a:lnTo>
                    <a:lnTo>
                      <a:pt x="3399" y="3681"/>
                    </a:lnTo>
                    <a:lnTo>
                      <a:pt x="3640" y="3813"/>
                    </a:lnTo>
                    <a:lnTo>
                      <a:pt x="3869" y="3948"/>
                    </a:lnTo>
                    <a:lnTo>
                      <a:pt x="4082" y="4085"/>
                    </a:lnTo>
                    <a:lnTo>
                      <a:pt x="4276" y="4225"/>
                    </a:lnTo>
                    <a:lnTo>
                      <a:pt x="4445" y="4369"/>
                    </a:lnTo>
                    <a:lnTo>
                      <a:pt x="4585" y="4517"/>
                    </a:lnTo>
                    <a:lnTo>
                      <a:pt x="4693" y="4671"/>
                    </a:lnTo>
                    <a:lnTo>
                      <a:pt x="4752" y="4782"/>
                    </a:lnTo>
                    <a:lnTo>
                      <a:pt x="4799" y="4892"/>
                    </a:lnTo>
                    <a:lnTo>
                      <a:pt x="4835" y="5000"/>
                    </a:lnTo>
                    <a:lnTo>
                      <a:pt x="4860" y="5105"/>
                    </a:lnTo>
                    <a:lnTo>
                      <a:pt x="4876" y="5208"/>
                    </a:lnTo>
                    <a:lnTo>
                      <a:pt x="4883" y="5309"/>
                    </a:lnTo>
                    <a:lnTo>
                      <a:pt x="4882" y="5406"/>
                    </a:lnTo>
                    <a:lnTo>
                      <a:pt x="4872" y="5500"/>
                    </a:lnTo>
                    <a:lnTo>
                      <a:pt x="4856" y="5591"/>
                    </a:lnTo>
                    <a:lnTo>
                      <a:pt x="4833" y="5678"/>
                    </a:lnTo>
                    <a:lnTo>
                      <a:pt x="4804" y="5761"/>
                    </a:lnTo>
                    <a:lnTo>
                      <a:pt x="4770" y="5840"/>
                    </a:lnTo>
                    <a:lnTo>
                      <a:pt x="4731" y="5914"/>
                    </a:lnTo>
                    <a:lnTo>
                      <a:pt x="4689" y="5984"/>
                    </a:lnTo>
                    <a:lnTo>
                      <a:pt x="4643" y="6049"/>
                    </a:lnTo>
                    <a:lnTo>
                      <a:pt x="4595" y="6109"/>
                    </a:lnTo>
                    <a:lnTo>
                      <a:pt x="4544" y="6164"/>
                    </a:lnTo>
                    <a:lnTo>
                      <a:pt x="4493" y="6213"/>
                    </a:lnTo>
                    <a:lnTo>
                      <a:pt x="4441" y="6257"/>
                    </a:lnTo>
                    <a:lnTo>
                      <a:pt x="4388" y="6294"/>
                    </a:lnTo>
                  </a:path>
                </a:pathLst>
              </a:custGeom>
              <a:noFill/>
              <a:ln w="6350">
                <a:solidFill>
                  <a:srgbClr val="34AAC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3" name="Group 27"/>
            <p:cNvGrpSpPr>
              <a:grpSpLocks/>
            </p:cNvGrpSpPr>
            <p:nvPr/>
          </p:nvGrpSpPr>
          <p:grpSpPr bwMode="auto">
            <a:xfrm>
              <a:off x="7794" y="8137"/>
              <a:ext cx="3744" cy="3991"/>
              <a:chOff x="7794" y="8137"/>
              <a:chExt cx="3744" cy="3991"/>
            </a:xfrm>
          </p:grpSpPr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7794" y="8137"/>
                <a:ext cx="3744" cy="3991"/>
              </a:xfrm>
              <a:custGeom>
                <a:avLst/>
                <a:gdLst>
                  <a:gd name="T0" fmla="+- 0 8032 7794"/>
                  <a:gd name="T1" fmla="*/ T0 w 3744"/>
                  <a:gd name="T2" fmla="+- 0 9584 8137"/>
                  <a:gd name="T3" fmla="*/ 9584 h 3991"/>
                  <a:gd name="T4" fmla="+- 0 7912 7794"/>
                  <a:gd name="T5" fmla="*/ T4 w 3744"/>
                  <a:gd name="T6" fmla="+- 0 9355 8137"/>
                  <a:gd name="T7" fmla="*/ 9355 h 3991"/>
                  <a:gd name="T8" fmla="+- 0 7838 7794"/>
                  <a:gd name="T9" fmla="*/ T8 w 3744"/>
                  <a:gd name="T10" fmla="+- 0 9132 8137"/>
                  <a:gd name="T11" fmla="*/ 9132 h 3991"/>
                  <a:gd name="T12" fmla="+- 0 7801 7794"/>
                  <a:gd name="T13" fmla="*/ T12 w 3744"/>
                  <a:gd name="T14" fmla="+- 0 8919 8137"/>
                  <a:gd name="T15" fmla="*/ 8919 h 3991"/>
                  <a:gd name="T16" fmla="+- 0 7794 7794"/>
                  <a:gd name="T17" fmla="*/ T16 w 3744"/>
                  <a:gd name="T18" fmla="+- 0 8722 8137"/>
                  <a:gd name="T19" fmla="*/ 8722 h 3991"/>
                  <a:gd name="T20" fmla="+- 0 7807 7794"/>
                  <a:gd name="T21" fmla="*/ T20 w 3744"/>
                  <a:gd name="T22" fmla="+- 0 8545 8137"/>
                  <a:gd name="T23" fmla="*/ 8545 h 3991"/>
                  <a:gd name="T24" fmla="+- 0 7834 7794"/>
                  <a:gd name="T25" fmla="*/ T24 w 3744"/>
                  <a:gd name="T26" fmla="+- 0 8394 8137"/>
                  <a:gd name="T27" fmla="*/ 8394 h 3991"/>
                  <a:gd name="T28" fmla="+- 0 7882 7794"/>
                  <a:gd name="T29" fmla="*/ T28 w 3744"/>
                  <a:gd name="T30" fmla="+- 0 8226 8137"/>
                  <a:gd name="T31" fmla="*/ 8226 h 3991"/>
                  <a:gd name="T32" fmla="+- 0 7917 7794"/>
                  <a:gd name="T33" fmla="*/ T32 w 3744"/>
                  <a:gd name="T34" fmla="+- 0 8137 8137"/>
                  <a:gd name="T35" fmla="*/ 8137 h 3991"/>
                  <a:gd name="T36" fmla="+- 0 8260 7794"/>
                  <a:gd name="T37" fmla="*/ T36 w 3744"/>
                  <a:gd name="T38" fmla="+- 0 8478 8137"/>
                  <a:gd name="T39" fmla="*/ 8478 h 3991"/>
                  <a:gd name="T40" fmla="+- 0 8635 7794"/>
                  <a:gd name="T41" fmla="*/ T40 w 3744"/>
                  <a:gd name="T42" fmla="+- 0 8770 8137"/>
                  <a:gd name="T43" fmla="*/ 8770 h 3991"/>
                  <a:gd name="T44" fmla="+- 0 9032 7794"/>
                  <a:gd name="T45" fmla="*/ T44 w 3744"/>
                  <a:gd name="T46" fmla="+- 0 9022 8137"/>
                  <a:gd name="T47" fmla="*/ 9022 h 3991"/>
                  <a:gd name="T48" fmla="+- 0 9436 7794"/>
                  <a:gd name="T49" fmla="*/ T48 w 3744"/>
                  <a:gd name="T50" fmla="+- 0 9244 8137"/>
                  <a:gd name="T51" fmla="*/ 9244 h 3991"/>
                  <a:gd name="T52" fmla="+- 0 9837 7794"/>
                  <a:gd name="T53" fmla="*/ T52 w 3744"/>
                  <a:gd name="T54" fmla="+- 0 9446 8137"/>
                  <a:gd name="T55" fmla="*/ 9446 h 3991"/>
                  <a:gd name="T56" fmla="+- 0 10220 7794"/>
                  <a:gd name="T57" fmla="*/ T56 w 3744"/>
                  <a:gd name="T58" fmla="+- 0 9638 8137"/>
                  <a:gd name="T59" fmla="*/ 9638 h 3991"/>
                  <a:gd name="T60" fmla="+- 0 10575 7794"/>
                  <a:gd name="T61" fmla="*/ T60 w 3744"/>
                  <a:gd name="T62" fmla="+- 0 9830 8137"/>
                  <a:gd name="T63" fmla="*/ 9830 h 3991"/>
                  <a:gd name="T64" fmla="+- 0 10888 7794"/>
                  <a:gd name="T65" fmla="*/ T64 w 3744"/>
                  <a:gd name="T66" fmla="+- 0 10031 8137"/>
                  <a:gd name="T67" fmla="*/ 10031 h 3991"/>
                  <a:gd name="T68" fmla="+- 0 11147 7794"/>
                  <a:gd name="T69" fmla="*/ T68 w 3744"/>
                  <a:gd name="T70" fmla="+- 0 10252 8137"/>
                  <a:gd name="T71" fmla="*/ 10252 h 3991"/>
                  <a:gd name="T72" fmla="+- 0 11340 7794"/>
                  <a:gd name="T73" fmla="*/ T72 w 3744"/>
                  <a:gd name="T74" fmla="+- 0 10502 8137"/>
                  <a:gd name="T75" fmla="*/ 10502 h 3991"/>
                  <a:gd name="T76" fmla="+- 0 11453 7794"/>
                  <a:gd name="T77" fmla="*/ T76 w 3744"/>
                  <a:gd name="T78" fmla="+- 0 10739 8137"/>
                  <a:gd name="T79" fmla="*/ 10739 h 3991"/>
                  <a:gd name="T80" fmla="+- 0 11517 7794"/>
                  <a:gd name="T81" fmla="*/ T80 w 3744"/>
                  <a:gd name="T82" fmla="+- 0 10962 8137"/>
                  <a:gd name="T83" fmla="*/ 10962 h 3991"/>
                  <a:gd name="T84" fmla="+- 0 11537 7794"/>
                  <a:gd name="T85" fmla="*/ T84 w 3744"/>
                  <a:gd name="T86" fmla="+- 0 11171 8137"/>
                  <a:gd name="T87" fmla="*/ 11171 h 3991"/>
                  <a:gd name="T88" fmla="+- 0 11522 7794"/>
                  <a:gd name="T89" fmla="*/ T88 w 3744"/>
                  <a:gd name="T90" fmla="+- 0 11364 8137"/>
                  <a:gd name="T91" fmla="*/ 11364 h 3991"/>
                  <a:gd name="T92" fmla="+- 0 11476 7794"/>
                  <a:gd name="T93" fmla="*/ T92 w 3744"/>
                  <a:gd name="T94" fmla="+- 0 11540 8137"/>
                  <a:gd name="T95" fmla="*/ 11540 h 3991"/>
                  <a:gd name="T96" fmla="+- 0 11408 7794"/>
                  <a:gd name="T97" fmla="*/ T96 w 3744"/>
                  <a:gd name="T98" fmla="+- 0 11698 8137"/>
                  <a:gd name="T99" fmla="*/ 11698 h 3991"/>
                  <a:gd name="T100" fmla="+- 0 11323 7794"/>
                  <a:gd name="T101" fmla="*/ T100 w 3744"/>
                  <a:gd name="T102" fmla="+- 0 11837 8137"/>
                  <a:gd name="T103" fmla="*/ 11837 h 3991"/>
                  <a:gd name="T104" fmla="+- 0 11229 7794"/>
                  <a:gd name="T105" fmla="*/ T104 w 3744"/>
                  <a:gd name="T106" fmla="+- 0 11956 8137"/>
                  <a:gd name="T107" fmla="*/ 11956 h 3991"/>
                  <a:gd name="T108" fmla="+- 0 11132 7794"/>
                  <a:gd name="T109" fmla="*/ T108 w 3744"/>
                  <a:gd name="T110" fmla="+- 0 12053 8137"/>
                  <a:gd name="T111" fmla="*/ 12053 h 3991"/>
                  <a:gd name="T112" fmla="+- 0 11038 7794"/>
                  <a:gd name="T113" fmla="*/ T112 w 3744"/>
                  <a:gd name="T114" fmla="+- 0 12127 8137"/>
                  <a:gd name="T115" fmla="*/ 12127 h 3991"/>
                  <a:gd name="T116" fmla="+- 0 11058 7794"/>
                  <a:gd name="T117" fmla="*/ T116 w 3744"/>
                  <a:gd name="T118" fmla="+- 0 11973 8137"/>
                  <a:gd name="T119" fmla="*/ 11973 h 3991"/>
                  <a:gd name="T120" fmla="+- 0 11070 7794"/>
                  <a:gd name="T121" fmla="*/ T120 w 3744"/>
                  <a:gd name="T122" fmla="+- 0 11846 8137"/>
                  <a:gd name="T123" fmla="*/ 11846 h 3991"/>
                  <a:gd name="T124" fmla="+- 0 11070 7794"/>
                  <a:gd name="T125" fmla="*/ T124 w 3744"/>
                  <a:gd name="T126" fmla="+- 0 11741 8137"/>
                  <a:gd name="T127" fmla="*/ 11741 h 3991"/>
                  <a:gd name="T128" fmla="+- 0 11019 7794"/>
                  <a:gd name="T129" fmla="*/ T128 w 3744"/>
                  <a:gd name="T130" fmla="+- 0 11570 8137"/>
                  <a:gd name="T131" fmla="*/ 11570 h 3991"/>
                  <a:gd name="T132" fmla="+- 0 10877 7794"/>
                  <a:gd name="T133" fmla="*/ T132 w 3744"/>
                  <a:gd name="T134" fmla="+- 0 11409 8137"/>
                  <a:gd name="T135" fmla="*/ 11409 h 3991"/>
                  <a:gd name="T136" fmla="+- 0 10762 7794"/>
                  <a:gd name="T137" fmla="*/ T136 w 3744"/>
                  <a:gd name="T138" fmla="+- 0 11317 8137"/>
                  <a:gd name="T139" fmla="*/ 11317 h 3991"/>
                  <a:gd name="T140" fmla="+- 0 10613 7794"/>
                  <a:gd name="T141" fmla="*/ T140 w 3744"/>
                  <a:gd name="T142" fmla="+- 0 11208 8137"/>
                  <a:gd name="T143" fmla="*/ 11208 h 3991"/>
                  <a:gd name="T144" fmla="+- 0 10427 7794"/>
                  <a:gd name="T145" fmla="*/ T144 w 3744"/>
                  <a:gd name="T146" fmla="+- 0 11076 8137"/>
                  <a:gd name="T147" fmla="*/ 11076 h 3991"/>
                  <a:gd name="T148" fmla="+- 0 10278 7794"/>
                  <a:gd name="T149" fmla="*/ T148 w 3744"/>
                  <a:gd name="T150" fmla="+- 0 10987 8137"/>
                  <a:gd name="T151" fmla="*/ 10987 h 3991"/>
                  <a:gd name="T152" fmla="+- 0 10081 7794"/>
                  <a:gd name="T153" fmla="*/ T152 w 3744"/>
                  <a:gd name="T154" fmla="+- 0 10890 8137"/>
                  <a:gd name="T155" fmla="*/ 10890 h 3991"/>
                  <a:gd name="T156" fmla="+- 0 9847 7794"/>
                  <a:gd name="T157" fmla="*/ T156 w 3744"/>
                  <a:gd name="T158" fmla="+- 0 10786 8137"/>
                  <a:gd name="T159" fmla="*/ 10786 h 3991"/>
                  <a:gd name="T160" fmla="+- 0 9589 7794"/>
                  <a:gd name="T161" fmla="*/ T160 w 3744"/>
                  <a:gd name="T162" fmla="+- 0 10671 8137"/>
                  <a:gd name="T163" fmla="*/ 10671 h 3991"/>
                  <a:gd name="T164" fmla="+- 0 9315 7794"/>
                  <a:gd name="T165" fmla="*/ T164 w 3744"/>
                  <a:gd name="T166" fmla="+- 0 10545 8137"/>
                  <a:gd name="T167" fmla="*/ 10545 h 3991"/>
                  <a:gd name="T168" fmla="+- 0 9039 7794"/>
                  <a:gd name="T169" fmla="*/ T168 w 3744"/>
                  <a:gd name="T170" fmla="+- 0 10407 8137"/>
                  <a:gd name="T171" fmla="*/ 10407 h 3991"/>
                  <a:gd name="T172" fmla="+- 0 8769 7794"/>
                  <a:gd name="T173" fmla="*/ T172 w 3744"/>
                  <a:gd name="T174" fmla="+- 0 10254 8137"/>
                  <a:gd name="T175" fmla="*/ 10254 h 3991"/>
                  <a:gd name="T176" fmla="+- 0 8517 7794"/>
                  <a:gd name="T177" fmla="*/ T176 w 3744"/>
                  <a:gd name="T178" fmla="+- 0 10087 8137"/>
                  <a:gd name="T179" fmla="*/ 10087 h 3991"/>
                  <a:gd name="T180" fmla="+- 0 8294 7794"/>
                  <a:gd name="T181" fmla="*/ T180 w 3744"/>
                  <a:gd name="T182" fmla="+- 0 9902 8137"/>
                  <a:gd name="T183" fmla="*/ 9902 h 3991"/>
                  <a:gd name="T184" fmla="+- 0 8111 7794"/>
                  <a:gd name="T185" fmla="*/ T184 w 3744"/>
                  <a:gd name="T186" fmla="+- 0 9699 8137"/>
                  <a:gd name="T187" fmla="*/ 9699 h 39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</a:cxnLst>
                <a:rect l="0" t="0" r="r" b="b"/>
                <a:pathLst>
                  <a:path w="3744" h="3991">
                    <a:moveTo>
                      <a:pt x="317" y="1562"/>
                    </a:moveTo>
                    <a:lnTo>
                      <a:pt x="238" y="1447"/>
                    </a:lnTo>
                    <a:lnTo>
                      <a:pt x="172" y="1332"/>
                    </a:lnTo>
                    <a:lnTo>
                      <a:pt x="118" y="1218"/>
                    </a:lnTo>
                    <a:lnTo>
                      <a:pt x="76" y="1105"/>
                    </a:lnTo>
                    <a:lnTo>
                      <a:pt x="44" y="995"/>
                    </a:lnTo>
                    <a:lnTo>
                      <a:pt x="22" y="887"/>
                    </a:lnTo>
                    <a:lnTo>
                      <a:pt x="7" y="782"/>
                    </a:lnTo>
                    <a:lnTo>
                      <a:pt x="0" y="681"/>
                    </a:lnTo>
                    <a:lnTo>
                      <a:pt x="0" y="585"/>
                    </a:lnTo>
                    <a:lnTo>
                      <a:pt x="4" y="494"/>
                    </a:lnTo>
                    <a:lnTo>
                      <a:pt x="13" y="408"/>
                    </a:lnTo>
                    <a:lnTo>
                      <a:pt x="26" y="329"/>
                    </a:lnTo>
                    <a:lnTo>
                      <a:pt x="40" y="257"/>
                    </a:lnTo>
                    <a:lnTo>
                      <a:pt x="56" y="192"/>
                    </a:lnTo>
                    <a:lnTo>
                      <a:pt x="88" y="89"/>
                    </a:lnTo>
                    <a:lnTo>
                      <a:pt x="113" y="23"/>
                    </a:lnTo>
                    <a:lnTo>
                      <a:pt x="123" y="0"/>
                    </a:lnTo>
                    <a:lnTo>
                      <a:pt x="289" y="177"/>
                    </a:lnTo>
                    <a:lnTo>
                      <a:pt x="466" y="341"/>
                    </a:lnTo>
                    <a:lnTo>
                      <a:pt x="650" y="493"/>
                    </a:lnTo>
                    <a:lnTo>
                      <a:pt x="841" y="633"/>
                    </a:lnTo>
                    <a:lnTo>
                      <a:pt x="1038" y="764"/>
                    </a:lnTo>
                    <a:lnTo>
                      <a:pt x="1238" y="885"/>
                    </a:lnTo>
                    <a:lnTo>
                      <a:pt x="1440" y="999"/>
                    </a:lnTo>
                    <a:lnTo>
                      <a:pt x="1642" y="1107"/>
                    </a:lnTo>
                    <a:lnTo>
                      <a:pt x="1844" y="1210"/>
                    </a:lnTo>
                    <a:lnTo>
                      <a:pt x="2043" y="1309"/>
                    </a:lnTo>
                    <a:lnTo>
                      <a:pt x="2237" y="1406"/>
                    </a:lnTo>
                    <a:lnTo>
                      <a:pt x="2426" y="1501"/>
                    </a:lnTo>
                    <a:lnTo>
                      <a:pt x="2608" y="1596"/>
                    </a:lnTo>
                    <a:lnTo>
                      <a:pt x="2781" y="1693"/>
                    </a:lnTo>
                    <a:lnTo>
                      <a:pt x="2943" y="1791"/>
                    </a:lnTo>
                    <a:lnTo>
                      <a:pt x="3094" y="1894"/>
                    </a:lnTo>
                    <a:lnTo>
                      <a:pt x="3231" y="2001"/>
                    </a:lnTo>
                    <a:lnTo>
                      <a:pt x="3353" y="2115"/>
                    </a:lnTo>
                    <a:lnTo>
                      <a:pt x="3459" y="2236"/>
                    </a:lnTo>
                    <a:lnTo>
                      <a:pt x="3546" y="2365"/>
                    </a:lnTo>
                    <a:lnTo>
                      <a:pt x="3609" y="2485"/>
                    </a:lnTo>
                    <a:lnTo>
                      <a:pt x="3659" y="2602"/>
                    </a:lnTo>
                    <a:lnTo>
                      <a:pt x="3697" y="2715"/>
                    </a:lnTo>
                    <a:lnTo>
                      <a:pt x="3723" y="2825"/>
                    </a:lnTo>
                    <a:lnTo>
                      <a:pt x="3738" y="2931"/>
                    </a:lnTo>
                    <a:lnTo>
                      <a:pt x="3743" y="3034"/>
                    </a:lnTo>
                    <a:lnTo>
                      <a:pt x="3740" y="3132"/>
                    </a:lnTo>
                    <a:lnTo>
                      <a:pt x="3728" y="3227"/>
                    </a:lnTo>
                    <a:lnTo>
                      <a:pt x="3708" y="3317"/>
                    </a:lnTo>
                    <a:lnTo>
                      <a:pt x="3682" y="3403"/>
                    </a:lnTo>
                    <a:lnTo>
                      <a:pt x="3650" y="3484"/>
                    </a:lnTo>
                    <a:lnTo>
                      <a:pt x="3614" y="3561"/>
                    </a:lnTo>
                    <a:lnTo>
                      <a:pt x="3573" y="3633"/>
                    </a:lnTo>
                    <a:lnTo>
                      <a:pt x="3529" y="3700"/>
                    </a:lnTo>
                    <a:lnTo>
                      <a:pt x="3483" y="3762"/>
                    </a:lnTo>
                    <a:lnTo>
                      <a:pt x="3435" y="3819"/>
                    </a:lnTo>
                    <a:lnTo>
                      <a:pt x="3386" y="3870"/>
                    </a:lnTo>
                    <a:lnTo>
                      <a:pt x="3338" y="3916"/>
                    </a:lnTo>
                    <a:lnTo>
                      <a:pt x="3290" y="3956"/>
                    </a:lnTo>
                    <a:lnTo>
                      <a:pt x="3244" y="3990"/>
                    </a:lnTo>
                    <a:lnTo>
                      <a:pt x="3255" y="3909"/>
                    </a:lnTo>
                    <a:lnTo>
                      <a:pt x="3264" y="3836"/>
                    </a:lnTo>
                    <a:lnTo>
                      <a:pt x="3271" y="3769"/>
                    </a:lnTo>
                    <a:lnTo>
                      <a:pt x="3276" y="3709"/>
                    </a:lnTo>
                    <a:lnTo>
                      <a:pt x="3277" y="3654"/>
                    </a:lnTo>
                    <a:lnTo>
                      <a:pt x="3276" y="3604"/>
                    </a:lnTo>
                    <a:lnTo>
                      <a:pt x="3260" y="3514"/>
                    </a:lnTo>
                    <a:lnTo>
                      <a:pt x="3225" y="3433"/>
                    </a:lnTo>
                    <a:lnTo>
                      <a:pt x="3167" y="3354"/>
                    </a:lnTo>
                    <a:lnTo>
                      <a:pt x="3083" y="3272"/>
                    </a:lnTo>
                    <a:lnTo>
                      <a:pt x="3029" y="3227"/>
                    </a:lnTo>
                    <a:lnTo>
                      <a:pt x="2968" y="3180"/>
                    </a:lnTo>
                    <a:lnTo>
                      <a:pt x="2898" y="3128"/>
                    </a:lnTo>
                    <a:lnTo>
                      <a:pt x="2819" y="3071"/>
                    </a:lnTo>
                    <a:lnTo>
                      <a:pt x="2731" y="3008"/>
                    </a:lnTo>
                    <a:lnTo>
                      <a:pt x="2633" y="2939"/>
                    </a:lnTo>
                    <a:lnTo>
                      <a:pt x="2565" y="2895"/>
                    </a:lnTo>
                    <a:lnTo>
                      <a:pt x="2484" y="2850"/>
                    </a:lnTo>
                    <a:lnTo>
                      <a:pt x="2390" y="2803"/>
                    </a:lnTo>
                    <a:lnTo>
                      <a:pt x="2287" y="2753"/>
                    </a:lnTo>
                    <a:lnTo>
                      <a:pt x="2174" y="2702"/>
                    </a:lnTo>
                    <a:lnTo>
                      <a:pt x="2053" y="2649"/>
                    </a:lnTo>
                    <a:lnTo>
                      <a:pt x="1926" y="2593"/>
                    </a:lnTo>
                    <a:lnTo>
                      <a:pt x="1795" y="2534"/>
                    </a:lnTo>
                    <a:lnTo>
                      <a:pt x="1659" y="2473"/>
                    </a:lnTo>
                    <a:lnTo>
                      <a:pt x="1521" y="2408"/>
                    </a:lnTo>
                    <a:lnTo>
                      <a:pt x="1383" y="2341"/>
                    </a:lnTo>
                    <a:lnTo>
                      <a:pt x="1245" y="2270"/>
                    </a:lnTo>
                    <a:lnTo>
                      <a:pt x="1108" y="2195"/>
                    </a:lnTo>
                    <a:lnTo>
                      <a:pt x="975" y="2117"/>
                    </a:lnTo>
                    <a:lnTo>
                      <a:pt x="846" y="2035"/>
                    </a:lnTo>
                    <a:lnTo>
                      <a:pt x="723" y="1950"/>
                    </a:lnTo>
                    <a:lnTo>
                      <a:pt x="607" y="1859"/>
                    </a:lnTo>
                    <a:lnTo>
                      <a:pt x="500" y="1765"/>
                    </a:lnTo>
                    <a:lnTo>
                      <a:pt x="403" y="1666"/>
                    </a:lnTo>
                    <a:lnTo>
                      <a:pt x="317" y="1562"/>
                    </a:lnTo>
                  </a:path>
                </a:pathLst>
              </a:custGeom>
              <a:noFill/>
              <a:ln w="6350">
                <a:solidFill>
                  <a:srgbClr val="34AAC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4" name="Group 29"/>
            <p:cNvGrpSpPr>
              <a:grpSpLocks/>
            </p:cNvGrpSpPr>
            <p:nvPr/>
          </p:nvGrpSpPr>
          <p:grpSpPr bwMode="auto">
            <a:xfrm>
              <a:off x="8684" y="10558"/>
              <a:ext cx="2126" cy="2560"/>
              <a:chOff x="8684" y="10558"/>
              <a:chExt cx="2126" cy="2560"/>
            </a:xfrm>
          </p:grpSpPr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8684" y="10558"/>
                <a:ext cx="2126" cy="2560"/>
              </a:xfrm>
              <a:custGeom>
                <a:avLst/>
                <a:gdLst>
                  <a:gd name="T0" fmla="+- 0 8792 8684"/>
                  <a:gd name="T1" fmla="*/ T0 w 2126"/>
                  <a:gd name="T2" fmla="+- 0 10633 10558"/>
                  <a:gd name="T3" fmla="*/ 10633 h 2560"/>
                  <a:gd name="T4" fmla="+- 0 8991 8684"/>
                  <a:gd name="T5" fmla="*/ T4 w 2126"/>
                  <a:gd name="T6" fmla="+- 0 10762 10558"/>
                  <a:gd name="T7" fmla="*/ 10762 h 2560"/>
                  <a:gd name="T8" fmla="+- 0 9205 8684"/>
                  <a:gd name="T9" fmla="*/ T8 w 2126"/>
                  <a:gd name="T10" fmla="+- 0 10869 10558"/>
                  <a:gd name="T11" fmla="*/ 10869 h 2560"/>
                  <a:gd name="T12" fmla="+- 0 9428 8684"/>
                  <a:gd name="T13" fmla="*/ T12 w 2126"/>
                  <a:gd name="T14" fmla="+- 0 10963 10558"/>
                  <a:gd name="T15" fmla="*/ 10963 h 2560"/>
                  <a:gd name="T16" fmla="+- 0 9654 8684"/>
                  <a:gd name="T17" fmla="*/ T16 w 2126"/>
                  <a:gd name="T18" fmla="+- 0 11051 10558"/>
                  <a:gd name="T19" fmla="*/ 11051 h 2560"/>
                  <a:gd name="T20" fmla="+- 0 9876 8684"/>
                  <a:gd name="T21" fmla="*/ T20 w 2126"/>
                  <a:gd name="T22" fmla="+- 0 11142 10558"/>
                  <a:gd name="T23" fmla="*/ 11142 h 2560"/>
                  <a:gd name="T24" fmla="+- 0 10089 8684"/>
                  <a:gd name="T25" fmla="*/ T24 w 2126"/>
                  <a:gd name="T26" fmla="+- 0 11244 10558"/>
                  <a:gd name="T27" fmla="*/ 11244 h 2560"/>
                  <a:gd name="T28" fmla="+- 0 10285 8684"/>
                  <a:gd name="T29" fmla="*/ T28 w 2126"/>
                  <a:gd name="T30" fmla="+- 0 11364 10558"/>
                  <a:gd name="T31" fmla="*/ 11364 h 2560"/>
                  <a:gd name="T32" fmla="+- 0 10458 8684"/>
                  <a:gd name="T33" fmla="*/ T32 w 2126"/>
                  <a:gd name="T34" fmla="+- 0 11510 10558"/>
                  <a:gd name="T35" fmla="*/ 11510 h 2560"/>
                  <a:gd name="T36" fmla="+- 0 10603 8684"/>
                  <a:gd name="T37" fmla="*/ T36 w 2126"/>
                  <a:gd name="T38" fmla="+- 0 11691 10558"/>
                  <a:gd name="T39" fmla="*/ 11691 h 2560"/>
                  <a:gd name="T40" fmla="+- 0 10717 8684"/>
                  <a:gd name="T41" fmla="*/ T40 w 2126"/>
                  <a:gd name="T42" fmla="+- 0 11919 10558"/>
                  <a:gd name="T43" fmla="*/ 11919 h 2560"/>
                  <a:gd name="T44" fmla="+- 0 10786 8684"/>
                  <a:gd name="T45" fmla="*/ T44 w 2126"/>
                  <a:gd name="T46" fmla="+- 0 12146 10558"/>
                  <a:gd name="T47" fmla="*/ 12146 h 2560"/>
                  <a:gd name="T48" fmla="+- 0 10810 8684"/>
                  <a:gd name="T49" fmla="*/ T48 w 2126"/>
                  <a:gd name="T50" fmla="+- 0 12353 10558"/>
                  <a:gd name="T51" fmla="*/ 12353 h 2560"/>
                  <a:gd name="T52" fmla="+- 0 10798 8684"/>
                  <a:gd name="T53" fmla="*/ T52 w 2126"/>
                  <a:gd name="T54" fmla="+- 0 12536 10558"/>
                  <a:gd name="T55" fmla="*/ 12536 h 2560"/>
                  <a:gd name="T56" fmla="+- 0 10760 8684"/>
                  <a:gd name="T57" fmla="*/ T56 w 2126"/>
                  <a:gd name="T58" fmla="+- 0 12697 10558"/>
                  <a:gd name="T59" fmla="*/ 12697 h 2560"/>
                  <a:gd name="T60" fmla="+- 0 10706 8684"/>
                  <a:gd name="T61" fmla="*/ T60 w 2126"/>
                  <a:gd name="T62" fmla="+- 0 12833 10558"/>
                  <a:gd name="T63" fmla="*/ 12833 h 2560"/>
                  <a:gd name="T64" fmla="+- 0 10643 8684"/>
                  <a:gd name="T65" fmla="*/ T64 w 2126"/>
                  <a:gd name="T66" fmla="+- 0 12943 10558"/>
                  <a:gd name="T67" fmla="*/ 12943 h 2560"/>
                  <a:gd name="T68" fmla="+- 0 10533 8684"/>
                  <a:gd name="T69" fmla="*/ T68 w 2126"/>
                  <a:gd name="T70" fmla="+- 0 13085 10558"/>
                  <a:gd name="T71" fmla="*/ 13085 h 2560"/>
                  <a:gd name="T72" fmla="+- 0 10485 8684"/>
                  <a:gd name="T73" fmla="*/ T72 w 2126"/>
                  <a:gd name="T74" fmla="+- 0 13082 10558"/>
                  <a:gd name="T75" fmla="*/ 13082 h 2560"/>
                  <a:gd name="T76" fmla="+- 0 10444 8684"/>
                  <a:gd name="T77" fmla="*/ T76 w 2126"/>
                  <a:gd name="T78" fmla="+- 0 12990 10558"/>
                  <a:gd name="T79" fmla="*/ 12990 h 2560"/>
                  <a:gd name="T80" fmla="+- 0 10376 8684"/>
                  <a:gd name="T81" fmla="*/ T80 w 2126"/>
                  <a:gd name="T82" fmla="+- 0 12886 10558"/>
                  <a:gd name="T83" fmla="*/ 12886 h 2560"/>
                  <a:gd name="T84" fmla="+- 0 10260 8684"/>
                  <a:gd name="T85" fmla="*/ T84 w 2126"/>
                  <a:gd name="T86" fmla="+- 0 12768 10558"/>
                  <a:gd name="T87" fmla="*/ 12768 h 2560"/>
                  <a:gd name="T88" fmla="+- 0 10119 8684"/>
                  <a:gd name="T89" fmla="*/ T88 w 2126"/>
                  <a:gd name="T90" fmla="+- 0 12648 10558"/>
                  <a:gd name="T91" fmla="*/ 12648 h 2560"/>
                  <a:gd name="T92" fmla="+- 0 9991 8684"/>
                  <a:gd name="T93" fmla="*/ T92 w 2126"/>
                  <a:gd name="T94" fmla="+- 0 12544 10558"/>
                  <a:gd name="T95" fmla="*/ 12544 h 2560"/>
                  <a:gd name="T96" fmla="+- 0 9830 8684"/>
                  <a:gd name="T97" fmla="*/ T96 w 2126"/>
                  <a:gd name="T98" fmla="+- 0 12416 10558"/>
                  <a:gd name="T99" fmla="*/ 12416 h 2560"/>
                  <a:gd name="T100" fmla="+- 0 9665 8684"/>
                  <a:gd name="T101" fmla="*/ T100 w 2126"/>
                  <a:gd name="T102" fmla="+- 0 12286 10558"/>
                  <a:gd name="T103" fmla="*/ 12286 h 2560"/>
                  <a:gd name="T104" fmla="+- 0 9552 8684"/>
                  <a:gd name="T105" fmla="*/ T104 w 2126"/>
                  <a:gd name="T106" fmla="+- 0 12199 10558"/>
                  <a:gd name="T107" fmla="*/ 12199 h 2560"/>
                  <a:gd name="T108" fmla="+- 0 9461 8684"/>
                  <a:gd name="T109" fmla="*/ T108 w 2126"/>
                  <a:gd name="T110" fmla="+- 0 12130 10558"/>
                  <a:gd name="T111" fmla="*/ 12130 h 2560"/>
                  <a:gd name="T112" fmla="+- 0 9346 8684"/>
                  <a:gd name="T113" fmla="*/ T112 w 2126"/>
                  <a:gd name="T114" fmla="+- 0 12040 10558"/>
                  <a:gd name="T115" fmla="*/ 12040 h 2560"/>
                  <a:gd name="T116" fmla="+- 0 9231 8684"/>
                  <a:gd name="T117" fmla="*/ T116 w 2126"/>
                  <a:gd name="T118" fmla="+- 0 11947 10558"/>
                  <a:gd name="T119" fmla="*/ 11947 h 2560"/>
                  <a:gd name="T120" fmla="+- 0 9038 8684"/>
                  <a:gd name="T121" fmla="*/ T120 w 2126"/>
                  <a:gd name="T122" fmla="+- 0 11747 10558"/>
                  <a:gd name="T123" fmla="*/ 11747 h 2560"/>
                  <a:gd name="T124" fmla="+- 0 8904 8684"/>
                  <a:gd name="T125" fmla="*/ T124 w 2126"/>
                  <a:gd name="T126" fmla="+- 0 11557 10558"/>
                  <a:gd name="T127" fmla="*/ 11557 h 2560"/>
                  <a:gd name="T128" fmla="+- 0 8808 8684"/>
                  <a:gd name="T129" fmla="*/ T128 w 2126"/>
                  <a:gd name="T130" fmla="+- 0 11368 10558"/>
                  <a:gd name="T131" fmla="*/ 11368 h 2560"/>
                  <a:gd name="T132" fmla="+- 0 8744 8684"/>
                  <a:gd name="T133" fmla="*/ T132 w 2126"/>
                  <a:gd name="T134" fmla="+- 0 11187 10558"/>
                  <a:gd name="T135" fmla="*/ 11187 h 2560"/>
                  <a:gd name="T136" fmla="+- 0 8706 8684"/>
                  <a:gd name="T137" fmla="*/ T136 w 2126"/>
                  <a:gd name="T138" fmla="+- 0 11018 10558"/>
                  <a:gd name="T139" fmla="*/ 11018 h 2560"/>
                  <a:gd name="T140" fmla="+- 0 8688 8684"/>
                  <a:gd name="T141" fmla="*/ T140 w 2126"/>
                  <a:gd name="T142" fmla="+- 0 10867 10558"/>
                  <a:gd name="T143" fmla="*/ 10867 h 2560"/>
                  <a:gd name="T144" fmla="+- 0 8684 8684"/>
                  <a:gd name="T145" fmla="*/ T144 w 2126"/>
                  <a:gd name="T146" fmla="+- 0 10740 10558"/>
                  <a:gd name="T147" fmla="*/ 10740 h 2560"/>
                  <a:gd name="T148" fmla="+- 0 8689 8684"/>
                  <a:gd name="T149" fmla="*/ T148 w 2126"/>
                  <a:gd name="T150" fmla="+- 0 10643 10558"/>
                  <a:gd name="T151" fmla="*/ 10643 h 2560"/>
                  <a:gd name="T152" fmla="+- 0 8696 8684"/>
                  <a:gd name="T153" fmla="*/ T152 w 2126"/>
                  <a:gd name="T154" fmla="+- 0 10580 10558"/>
                  <a:gd name="T155" fmla="*/ 10580 h 2560"/>
                  <a:gd name="T156" fmla="+- 0 8700 8684"/>
                  <a:gd name="T157" fmla="*/ T156 w 2126"/>
                  <a:gd name="T158" fmla="+- 0 10558 10558"/>
                  <a:gd name="T159" fmla="*/ 10558 h 25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2126" h="2560">
                    <a:moveTo>
                      <a:pt x="16" y="0"/>
                    </a:moveTo>
                    <a:lnTo>
                      <a:pt x="108" y="75"/>
                    </a:lnTo>
                    <a:lnTo>
                      <a:pt x="205" y="143"/>
                    </a:lnTo>
                    <a:lnTo>
                      <a:pt x="307" y="204"/>
                    </a:lnTo>
                    <a:lnTo>
                      <a:pt x="413" y="260"/>
                    </a:lnTo>
                    <a:lnTo>
                      <a:pt x="521" y="311"/>
                    </a:lnTo>
                    <a:lnTo>
                      <a:pt x="632" y="359"/>
                    </a:lnTo>
                    <a:lnTo>
                      <a:pt x="744" y="405"/>
                    </a:lnTo>
                    <a:lnTo>
                      <a:pt x="857" y="449"/>
                    </a:lnTo>
                    <a:lnTo>
                      <a:pt x="970" y="493"/>
                    </a:lnTo>
                    <a:lnTo>
                      <a:pt x="1082" y="538"/>
                    </a:lnTo>
                    <a:lnTo>
                      <a:pt x="1192" y="584"/>
                    </a:lnTo>
                    <a:lnTo>
                      <a:pt x="1300" y="633"/>
                    </a:lnTo>
                    <a:lnTo>
                      <a:pt x="1405" y="686"/>
                    </a:lnTo>
                    <a:lnTo>
                      <a:pt x="1505" y="743"/>
                    </a:lnTo>
                    <a:lnTo>
                      <a:pt x="1601" y="806"/>
                    </a:lnTo>
                    <a:lnTo>
                      <a:pt x="1691" y="875"/>
                    </a:lnTo>
                    <a:lnTo>
                      <a:pt x="1774" y="952"/>
                    </a:lnTo>
                    <a:lnTo>
                      <a:pt x="1851" y="1038"/>
                    </a:lnTo>
                    <a:lnTo>
                      <a:pt x="1919" y="1133"/>
                    </a:lnTo>
                    <a:lnTo>
                      <a:pt x="1979" y="1240"/>
                    </a:lnTo>
                    <a:lnTo>
                      <a:pt x="2033" y="1361"/>
                    </a:lnTo>
                    <a:lnTo>
                      <a:pt x="2074" y="1477"/>
                    </a:lnTo>
                    <a:lnTo>
                      <a:pt x="2102" y="1588"/>
                    </a:lnTo>
                    <a:lnTo>
                      <a:pt x="2119" y="1694"/>
                    </a:lnTo>
                    <a:lnTo>
                      <a:pt x="2126" y="1795"/>
                    </a:lnTo>
                    <a:lnTo>
                      <a:pt x="2124" y="1889"/>
                    </a:lnTo>
                    <a:lnTo>
                      <a:pt x="2114" y="1978"/>
                    </a:lnTo>
                    <a:lnTo>
                      <a:pt x="2098" y="2061"/>
                    </a:lnTo>
                    <a:lnTo>
                      <a:pt x="2076" y="2139"/>
                    </a:lnTo>
                    <a:lnTo>
                      <a:pt x="2050" y="2210"/>
                    </a:lnTo>
                    <a:lnTo>
                      <a:pt x="2022" y="2275"/>
                    </a:lnTo>
                    <a:lnTo>
                      <a:pt x="1991" y="2333"/>
                    </a:lnTo>
                    <a:lnTo>
                      <a:pt x="1959" y="2385"/>
                    </a:lnTo>
                    <a:lnTo>
                      <a:pt x="1899" y="2470"/>
                    </a:lnTo>
                    <a:lnTo>
                      <a:pt x="1849" y="2527"/>
                    </a:lnTo>
                    <a:lnTo>
                      <a:pt x="1816" y="2560"/>
                    </a:lnTo>
                    <a:lnTo>
                      <a:pt x="1801" y="2524"/>
                    </a:lnTo>
                    <a:lnTo>
                      <a:pt x="1787" y="2491"/>
                    </a:lnTo>
                    <a:lnTo>
                      <a:pt x="1760" y="2432"/>
                    </a:lnTo>
                    <a:lnTo>
                      <a:pt x="1730" y="2380"/>
                    </a:lnTo>
                    <a:lnTo>
                      <a:pt x="1692" y="2328"/>
                    </a:lnTo>
                    <a:lnTo>
                      <a:pt x="1642" y="2273"/>
                    </a:lnTo>
                    <a:lnTo>
                      <a:pt x="1576" y="2210"/>
                    </a:lnTo>
                    <a:lnTo>
                      <a:pt x="1488" y="2134"/>
                    </a:lnTo>
                    <a:lnTo>
                      <a:pt x="1435" y="2090"/>
                    </a:lnTo>
                    <a:lnTo>
                      <a:pt x="1375" y="2041"/>
                    </a:lnTo>
                    <a:lnTo>
                      <a:pt x="1307" y="1986"/>
                    </a:lnTo>
                    <a:lnTo>
                      <a:pt x="1231" y="1926"/>
                    </a:lnTo>
                    <a:lnTo>
                      <a:pt x="1146" y="1858"/>
                    </a:lnTo>
                    <a:lnTo>
                      <a:pt x="1052" y="1783"/>
                    </a:lnTo>
                    <a:lnTo>
                      <a:pt x="981" y="1728"/>
                    </a:lnTo>
                    <a:lnTo>
                      <a:pt x="926" y="1686"/>
                    </a:lnTo>
                    <a:lnTo>
                      <a:pt x="868" y="1641"/>
                    </a:lnTo>
                    <a:lnTo>
                      <a:pt x="838" y="1618"/>
                    </a:lnTo>
                    <a:lnTo>
                      <a:pt x="777" y="1572"/>
                    </a:lnTo>
                    <a:lnTo>
                      <a:pt x="718" y="1526"/>
                    </a:lnTo>
                    <a:lnTo>
                      <a:pt x="662" y="1482"/>
                    </a:lnTo>
                    <a:lnTo>
                      <a:pt x="610" y="1441"/>
                    </a:lnTo>
                    <a:lnTo>
                      <a:pt x="547" y="1389"/>
                    </a:lnTo>
                    <a:lnTo>
                      <a:pt x="437" y="1282"/>
                    </a:lnTo>
                    <a:lnTo>
                      <a:pt x="354" y="1189"/>
                    </a:lnTo>
                    <a:lnTo>
                      <a:pt x="282" y="1094"/>
                    </a:lnTo>
                    <a:lnTo>
                      <a:pt x="220" y="999"/>
                    </a:lnTo>
                    <a:lnTo>
                      <a:pt x="168" y="904"/>
                    </a:lnTo>
                    <a:lnTo>
                      <a:pt x="124" y="810"/>
                    </a:lnTo>
                    <a:lnTo>
                      <a:pt x="88" y="718"/>
                    </a:lnTo>
                    <a:lnTo>
                      <a:pt x="60" y="629"/>
                    </a:lnTo>
                    <a:lnTo>
                      <a:pt x="38" y="543"/>
                    </a:lnTo>
                    <a:lnTo>
                      <a:pt x="22" y="460"/>
                    </a:lnTo>
                    <a:lnTo>
                      <a:pt x="11" y="382"/>
                    </a:lnTo>
                    <a:lnTo>
                      <a:pt x="4" y="309"/>
                    </a:lnTo>
                    <a:lnTo>
                      <a:pt x="1" y="243"/>
                    </a:lnTo>
                    <a:lnTo>
                      <a:pt x="0" y="182"/>
                    </a:lnTo>
                    <a:lnTo>
                      <a:pt x="2" y="130"/>
                    </a:lnTo>
                    <a:lnTo>
                      <a:pt x="5" y="85"/>
                    </a:lnTo>
                    <a:lnTo>
                      <a:pt x="9" y="49"/>
                    </a:lnTo>
                    <a:lnTo>
                      <a:pt x="12" y="22"/>
                    </a:lnTo>
                    <a:lnTo>
                      <a:pt x="15" y="6"/>
                    </a:lnTo>
                    <a:lnTo>
                      <a:pt x="16" y="0"/>
                    </a:lnTo>
                  </a:path>
                </a:pathLst>
              </a:custGeom>
              <a:noFill/>
              <a:ln w="6350">
                <a:solidFill>
                  <a:srgbClr val="34AAC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5" name="Group 31"/>
            <p:cNvGrpSpPr>
              <a:grpSpLocks/>
            </p:cNvGrpSpPr>
            <p:nvPr/>
          </p:nvGrpSpPr>
          <p:grpSpPr bwMode="auto">
            <a:xfrm>
              <a:off x="4840" y="13771"/>
              <a:ext cx="7826" cy="3820"/>
              <a:chOff x="4840" y="13771"/>
              <a:chExt cx="7826" cy="3820"/>
            </a:xfrm>
          </p:grpSpPr>
          <p:sp>
            <p:nvSpPr>
              <p:cNvPr id="30" name="Freeform 32"/>
              <p:cNvSpPr>
                <a:spLocks/>
              </p:cNvSpPr>
              <p:nvPr/>
            </p:nvSpPr>
            <p:spPr bwMode="auto">
              <a:xfrm>
                <a:off x="4840" y="13771"/>
                <a:ext cx="7826" cy="3820"/>
              </a:xfrm>
              <a:custGeom>
                <a:avLst/>
                <a:gdLst>
                  <a:gd name="T0" fmla="+- 0 12496 4840"/>
                  <a:gd name="T1" fmla="*/ T0 w 7826"/>
                  <a:gd name="T2" fmla="+- 0 17076 13771"/>
                  <a:gd name="T3" fmla="*/ 17076 h 3820"/>
                  <a:gd name="T4" fmla="+- 0 11994 4840"/>
                  <a:gd name="T5" fmla="*/ T4 w 7826"/>
                  <a:gd name="T6" fmla="+- 0 17222 13771"/>
                  <a:gd name="T7" fmla="*/ 17222 h 3820"/>
                  <a:gd name="T8" fmla="+- 0 11467 4840"/>
                  <a:gd name="T9" fmla="*/ T8 w 7826"/>
                  <a:gd name="T10" fmla="+- 0 17361 13771"/>
                  <a:gd name="T11" fmla="*/ 17361 h 3820"/>
                  <a:gd name="T12" fmla="+- 0 11055 4840"/>
                  <a:gd name="T13" fmla="*/ T12 w 7826"/>
                  <a:gd name="T14" fmla="+- 0 17462 13771"/>
                  <a:gd name="T15" fmla="*/ 17462 h 3820"/>
                  <a:gd name="T16" fmla="+- 0 10640 4840"/>
                  <a:gd name="T17" fmla="*/ T16 w 7826"/>
                  <a:gd name="T18" fmla="+- 0 17542 13771"/>
                  <a:gd name="T19" fmla="*/ 17542 h 3820"/>
                  <a:gd name="T20" fmla="+- 0 10223 4840"/>
                  <a:gd name="T21" fmla="*/ T20 w 7826"/>
                  <a:gd name="T22" fmla="+- 0 17586 13771"/>
                  <a:gd name="T23" fmla="*/ 17586 h 3820"/>
                  <a:gd name="T24" fmla="+- 0 9860 4840"/>
                  <a:gd name="T25" fmla="*/ T24 w 7826"/>
                  <a:gd name="T26" fmla="+- 0 17584 13771"/>
                  <a:gd name="T27" fmla="*/ 17584 h 3820"/>
                  <a:gd name="T28" fmla="+- 0 9469 4840"/>
                  <a:gd name="T29" fmla="*/ T28 w 7826"/>
                  <a:gd name="T30" fmla="+- 0 17528 13771"/>
                  <a:gd name="T31" fmla="*/ 17528 h 3820"/>
                  <a:gd name="T32" fmla="+- 0 8939 4840"/>
                  <a:gd name="T33" fmla="*/ T32 w 7826"/>
                  <a:gd name="T34" fmla="+- 0 17363 13771"/>
                  <a:gd name="T35" fmla="*/ 17363 h 3820"/>
                  <a:gd name="T36" fmla="+- 0 8389 4840"/>
                  <a:gd name="T37" fmla="*/ T36 w 7826"/>
                  <a:gd name="T38" fmla="+- 0 17159 13771"/>
                  <a:gd name="T39" fmla="*/ 17159 h 3820"/>
                  <a:gd name="T40" fmla="+- 0 7843 4840"/>
                  <a:gd name="T41" fmla="*/ T40 w 7826"/>
                  <a:gd name="T42" fmla="+- 0 16941 13771"/>
                  <a:gd name="T43" fmla="*/ 16941 h 3820"/>
                  <a:gd name="T44" fmla="+- 0 7298 4840"/>
                  <a:gd name="T45" fmla="*/ T44 w 7826"/>
                  <a:gd name="T46" fmla="+- 0 16720 13771"/>
                  <a:gd name="T47" fmla="*/ 16720 h 3820"/>
                  <a:gd name="T48" fmla="+- 0 6961 4840"/>
                  <a:gd name="T49" fmla="*/ T48 w 7826"/>
                  <a:gd name="T50" fmla="+- 0 16558 13771"/>
                  <a:gd name="T51" fmla="*/ 16558 h 3820"/>
                  <a:gd name="T52" fmla="+- 0 6628 4840"/>
                  <a:gd name="T53" fmla="*/ T52 w 7826"/>
                  <a:gd name="T54" fmla="+- 0 16243 13771"/>
                  <a:gd name="T55" fmla="*/ 16243 h 3820"/>
                  <a:gd name="T56" fmla="+- 0 6299 4840"/>
                  <a:gd name="T57" fmla="*/ T56 w 7826"/>
                  <a:gd name="T58" fmla="+- 0 15991 13771"/>
                  <a:gd name="T59" fmla="*/ 15991 h 3820"/>
                  <a:gd name="T60" fmla="+- 0 5953 4840"/>
                  <a:gd name="T61" fmla="*/ T60 w 7826"/>
                  <a:gd name="T62" fmla="+- 0 15765 13771"/>
                  <a:gd name="T63" fmla="*/ 15765 h 3820"/>
                  <a:gd name="T64" fmla="+- 0 5594 4840"/>
                  <a:gd name="T65" fmla="*/ T64 w 7826"/>
                  <a:gd name="T66" fmla="+- 0 15553 13771"/>
                  <a:gd name="T67" fmla="*/ 15553 h 3820"/>
                  <a:gd name="T68" fmla="+- 0 5249 4840"/>
                  <a:gd name="T69" fmla="*/ T68 w 7826"/>
                  <a:gd name="T70" fmla="+- 0 15282 13771"/>
                  <a:gd name="T71" fmla="*/ 15282 h 3820"/>
                  <a:gd name="T72" fmla="+- 0 4915 4840"/>
                  <a:gd name="T73" fmla="*/ T72 w 7826"/>
                  <a:gd name="T74" fmla="+- 0 14909 13771"/>
                  <a:gd name="T75" fmla="*/ 14909 h 3820"/>
                  <a:gd name="T76" fmla="+- 0 4841 4840"/>
                  <a:gd name="T77" fmla="*/ T76 w 7826"/>
                  <a:gd name="T78" fmla="+- 0 14685 13771"/>
                  <a:gd name="T79" fmla="*/ 14685 h 3820"/>
                  <a:gd name="T80" fmla="+- 0 5027 4840"/>
                  <a:gd name="T81" fmla="*/ T80 w 7826"/>
                  <a:gd name="T82" fmla="+- 0 14436 13771"/>
                  <a:gd name="T83" fmla="*/ 14436 h 3820"/>
                  <a:gd name="T84" fmla="+- 0 5214 4840"/>
                  <a:gd name="T85" fmla="*/ T84 w 7826"/>
                  <a:gd name="T86" fmla="+- 0 14393 13771"/>
                  <a:gd name="T87" fmla="*/ 14393 h 3820"/>
                  <a:gd name="T88" fmla="+- 0 5314 4840"/>
                  <a:gd name="T89" fmla="*/ T88 w 7826"/>
                  <a:gd name="T90" fmla="+- 0 14394 13771"/>
                  <a:gd name="T91" fmla="*/ 14394 h 3820"/>
                  <a:gd name="T92" fmla="+- 0 5420 4840"/>
                  <a:gd name="T93" fmla="*/ T92 w 7826"/>
                  <a:gd name="T94" fmla="+- 0 14387 13771"/>
                  <a:gd name="T95" fmla="*/ 14387 h 3820"/>
                  <a:gd name="T96" fmla="+- 0 5709 4840"/>
                  <a:gd name="T97" fmla="*/ T96 w 7826"/>
                  <a:gd name="T98" fmla="+- 0 14320 13771"/>
                  <a:gd name="T99" fmla="*/ 14320 h 3820"/>
                  <a:gd name="T100" fmla="+- 0 6073 4840"/>
                  <a:gd name="T101" fmla="*/ T100 w 7826"/>
                  <a:gd name="T102" fmla="+- 0 14401 13771"/>
                  <a:gd name="T103" fmla="*/ 14401 h 3820"/>
                  <a:gd name="T104" fmla="+- 0 6563 4840"/>
                  <a:gd name="T105" fmla="*/ T104 w 7826"/>
                  <a:gd name="T106" fmla="+- 0 14631 13771"/>
                  <a:gd name="T107" fmla="*/ 14631 h 3820"/>
                  <a:gd name="T108" fmla="+- 0 7063 4840"/>
                  <a:gd name="T109" fmla="*/ T108 w 7826"/>
                  <a:gd name="T110" fmla="+- 0 14872 13771"/>
                  <a:gd name="T111" fmla="*/ 14872 h 3820"/>
                  <a:gd name="T112" fmla="+- 0 7563 4840"/>
                  <a:gd name="T113" fmla="*/ T112 w 7826"/>
                  <a:gd name="T114" fmla="+- 0 15111 13771"/>
                  <a:gd name="T115" fmla="*/ 15111 h 3820"/>
                  <a:gd name="T116" fmla="+- 0 8066 4840"/>
                  <a:gd name="T117" fmla="*/ T116 w 7826"/>
                  <a:gd name="T118" fmla="+- 0 15346 13771"/>
                  <a:gd name="T119" fmla="*/ 15346 h 3820"/>
                  <a:gd name="T120" fmla="+- 0 8439 4840"/>
                  <a:gd name="T121" fmla="*/ T120 w 7826"/>
                  <a:gd name="T122" fmla="+- 0 15508 13771"/>
                  <a:gd name="T123" fmla="*/ 15508 h 3820"/>
                  <a:gd name="T124" fmla="+- 0 8730 4840"/>
                  <a:gd name="T125" fmla="*/ T124 w 7826"/>
                  <a:gd name="T126" fmla="+- 0 15595 13771"/>
                  <a:gd name="T127" fmla="*/ 15595 h 3820"/>
                  <a:gd name="T128" fmla="+- 0 9027 4840"/>
                  <a:gd name="T129" fmla="*/ T128 w 7826"/>
                  <a:gd name="T130" fmla="+- 0 15648 13771"/>
                  <a:gd name="T131" fmla="*/ 15648 h 3820"/>
                  <a:gd name="T132" fmla="+- 0 9327 4840"/>
                  <a:gd name="T133" fmla="*/ T132 w 7826"/>
                  <a:gd name="T134" fmla="+- 0 15671 13771"/>
                  <a:gd name="T135" fmla="*/ 15671 h 3820"/>
                  <a:gd name="T136" fmla="+- 0 9624 4840"/>
                  <a:gd name="T137" fmla="*/ T136 w 7826"/>
                  <a:gd name="T138" fmla="+- 0 15669 13771"/>
                  <a:gd name="T139" fmla="*/ 15669 h 3820"/>
                  <a:gd name="T140" fmla="+- 0 9991 4840"/>
                  <a:gd name="T141" fmla="*/ T140 w 7826"/>
                  <a:gd name="T142" fmla="+- 0 15638 13771"/>
                  <a:gd name="T143" fmla="*/ 15638 h 3820"/>
                  <a:gd name="T144" fmla="+- 0 10277 4840"/>
                  <a:gd name="T145" fmla="*/ T144 w 7826"/>
                  <a:gd name="T146" fmla="+- 0 15516 13771"/>
                  <a:gd name="T147" fmla="*/ 15516 h 3820"/>
                  <a:gd name="T148" fmla="+- 0 10412 4840"/>
                  <a:gd name="T149" fmla="*/ T148 w 7826"/>
                  <a:gd name="T150" fmla="+- 0 15283 13771"/>
                  <a:gd name="T151" fmla="*/ 15283 h 3820"/>
                  <a:gd name="T152" fmla="+- 0 10090 4840"/>
                  <a:gd name="T153" fmla="*/ T152 w 7826"/>
                  <a:gd name="T154" fmla="+- 0 15190 13771"/>
                  <a:gd name="T155" fmla="*/ 15190 h 3820"/>
                  <a:gd name="T156" fmla="+- 0 9790 4840"/>
                  <a:gd name="T157" fmla="*/ T156 w 7826"/>
                  <a:gd name="T158" fmla="+- 0 15191 13771"/>
                  <a:gd name="T159" fmla="*/ 15191 h 3820"/>
                  <a:gd name="T160" fmla="+- 0 9632 4840"/>
                  <a:gd name="T161" fmla="*/ T160 w 7826"/>
                  <a:gd name="T162" fmla="+- 0 15189 13771"/>
                  <a:gd name="T163" fmla="*/ 15189 h 3820"/>
                  <a:gd name="T164" fmla="+- 0 9295 4840"/>
                  <a:gd name="T165" fmla="*/ T164 w 7826"/>
                  <a:gd name="T166" fmla="+- 0 15170 13771"/>
                  <a:gd name="T167" fmla="*/ 15170 h 3820"/>
                  <a:gd name="T168" fmla="+- 0 8965 4840"/>
                  <a:gd name="T169" fmla="*/ T168 w 7826"/>
                  <a:gd name="T170" fmla="+- 0 15116 13771"/>
                  <a:gd name="T171" fmla="*/ 15116 h 3820"/>
                  <a:gd name="T172" fmla="+- 0 8649 4840"/>
                  <a:gd name="T173" fmla="*/ T172 w 7826"/>
                  <a:gd name="T174" fmla="+- 0 15010 13771"/>
                  <a:gd name="T175" fmla="*/ 15010 h 3820"/>
                  <a:gd name="T176" fmla="+- 0 8360 4840"/>
                  <a:gd name="T177" fmla="*/ T176 w 7826"/>
                  <a:gd name="T178" fmla="+- 0 14821 13771"/>
                  <a:gd name="T179" fmla="*/ 14821 h 3820"/>
                  <a:gd name="T180" fmla="+- 0 8221 4840"/>
                  <a:gd name="T181" fmla="*/ T180 w 7826"/>
                  <a:gd name="T182" fmla="+- 0 14526 13771"/>
                  <a:gd name="T183" fmla="*/ 14526 h 3820"/>
                  <a:gd name="T184" fmla="+- 0 8366 4840"/>
                  <a:gd name="T185" fmla="*/ T184 w 7826"/>
                  <a:gd name="T186" fmla="+- 0 14247 13771"/>
                  <a:gd name="T187" fmla="*/ 14247 h 3820"/>
                  <a:gd name="T188" fmla="+- 0 8725 4840"/>
                  <a:gd name="T189" fmla="*/ T188 w 7826"/>
                  <a:gd name="T190" fmla="+- 0 14118 13771"/>
                  <a:gd name="T191" fmla="*/ 14118 h 3820"/>
                  <a:gd name="T192" fmla="+- 0 9117 4840"/>
                  <a:gd name="T193" fmla="*/ T192 w 7826"/>
                  <a:gd name="T194" fmla="+- 0 14071 13771"/>
                  <a:gd name="T195" fmla="*/ 14071 h 3820"/>
                  <a:gd name="T196" fmla="+- 0 9415 4840"/>
                  <a:gd name="T197" fmla="*/ T196 w 7826"/>
                  <a:gd name="T198" fmla="+- 0 14070 13771"/>
                  <a:gd name="T199" fmla="*/ 14070 h 3820"/>
                  <a:gd name="T200" fmla="+- 0 9723 4840"/>
                  <a:gd name="T201" fmla="*/ T200 w 7826"/>
                  <a:gd name="T202" fmla="+- 0 14096 13771"/>
                  <a:gd name="T203" fmla="*/ 14096 h 3820"/>
                  <a:gd name="T204" fmla="+- 0 10113 4840"/>
                  <a:gd name="T205" fmla="*/ T204 w 7826"/>
                  <a:gd name="T206" fmla="+- 0 14107 13771"/>
                  <a:gd name="T207" fmla="*/ 14107 h 3820"/>
                  <a:gd name="T208" fmla="+- 0 10658 4840"/>
                  <a:gd name="T209" fmla="*/ T208 w 7826"/>
                  <a:gd name="T210" fmla="+- 0 14065 13771"/>
                  <a:gd name="T211" fmla="*/ 14065 h 3820"/>
                  <a:gd name="T212" fmla="+- 0 11174 4840"/>
                  <a:gd name="T213" fmla="*/ T212 w 7826"/>
                  <a:gd name="T214" fmla="+- 0 13947 13771"/>
                  <a:gd name="T215" fmla="*/ 13947 h 3820"/>
                  <a:gd name="T216" fmla="+- 0 11445 4840"/>
                  <a:gd name="T217" fmla="*/ T216 w 7826"/>
                  <a:gd name="T218" fmla="+- 0 13843 13771"/>
                  <a:gd name="T219" fmla="*/ 13843 h 3820"/>
                  <a:gd name="T220" fmla="+- 0 11745 4840"/>
                  <a:gd name="T221" fmla="*/ T220 w 7826"/>
                  <a:gd name="T222" fmla="+- 0 13772 13771"/>
                  <a:gd name="T223" fmla="*/ 13772 h 3820"/>
                  <a:gd name="T224" fmla="+- 0 12264 4840"/>
                  <a:gd name="T225" fmla="*/ T224 w 7826"/>
                  <a:gd name="T226" fmla="+- 0 13787 13771"/>
                  <a:gd name="T227" fmla="*/ 13787 h 38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</a:cxnLst>
                <a:rect l="0" t="0" r="r" b="b"/>
                <a:pathLst>
                  <a:path w="7826" h="3820">
                    <a:moveTo>
                      <a:pt x="7826" y="3254"/>
                    </a:moveTo>
                    <a:lnTo>
                      <a:pt x="7823" y="3255"/>
                    </a:lnTo>
                    <a:lnTo>
                      <a:pt x="7767" y="3272"/>
                    </a:lnTo>
                    <a:lnTo>
                      <a:pt x="7711" y="3288"/>
                    </a:lnTo>
                    <a:lnTo>
                      <a:pt x="7656" y="3305"/>
                    </a:lnTo>
                    <a:lnTo>
                      <a:pt x="7600" y="3321"/>
                    </a:lnTo>
                    <a:lnTo>
                      <a:pt x="7489" y="3354"/>
                    </a:lnTo>
                    <a:lnTo>
                      <a:pt x="7377" y="3387"/>
                    </a:lnTo>
                    <a:lnTo>
                      <a:pt x="7266" y="3419"/>
                    </a:lnTo>
                    <a:lnTo>
                      <a:pt x="7154" y="3451"/>
                    </a:lnTo>
                    <a:lnTo>
                      <a:pt x="7042" y="3482"/>
                    </a:lnTo>
                    <a:lnTo>
                      <a:pt x="6930" y="3512"/>
                    </a:lnTo>
                    <a:lnTo>
                      <a:pt x="6792" y="3547"/>
                    </a:lnTo>
                    <a:lnTo>
                      <a:pt x="6710" y="3569"/>
                    </a:lnTo>
                    <a:lnTo>
                      <a:pt x="6627" y="3590"/>
                    </a:lnTo>
                    <a:lnTo>
                      <a:pt x="6545" y="3611"/>
                    </a:lnTo>
                    <a:lnTo>
                      <a:pt x="6463" y="3632"/>
                    </a:lnTo>
                    <a:lnTo>
                      <a:pt x="6380" y="3652"/>
                    </a:lnTo>
                    <a:lnTo>
                      <a:pt x="6297" y="3672"/>
                    </a:lnTo>
                    <a:lnTo>
                      <a:pt x="6215" y="3691"/>
                    </a:lnTo>
                    <a:lnTo>
                      <a:pt x="6132" y="3709"/>
                    </a:lnTo>
                    <a:lnTo>
                      <a:pt x="6049" y="3726"/>
                    </a:lnTo>
                    <a:lnTo>
                      <a:pt x="5966" y="3742"/>
                    </a:lnTo>
                    <a:lnTo>
                      <a:pt x="5883" y="3757"/>
                    </a:lnTo>
                    <a:lnTo>
                      <a:pt x="5800" y="3771"/>
                    </a:lnTo>
                    <a:lnTo>
                      <a:pt x="5716" y="3783"/>
                    </a:lnTo>
                    <a:lnTo>
                      <a:pt x="5633" y="3794"/>
                    </a:lnTo>
                    <a:lnTo>
                      <a:pt x="5550" y="3803"/>
                    </a:lnTo>
                    <a:lnTo>
                      <a:pt x="5466" y="3810"/>
                    </a:lnTo>
                    <a:lnTo>
                      <a:pt x="5383" y="3815"/>
                    </a:lnTo>
                    <a:lnTo>
                      <a:pt x="5299" y="3819"/>
                    </a:lnTo>
                    <a:lnTo>
                      <a:pt x="5216" y="3820"/>
                    </a:lnTo>
                    <a:lnTo>
                      <a:pt x="5177" y="3820"/>
                    </a:lnTo>
                    <a:lnTo>
                      <a:pt x="5098" y="3818"/>
                    </a:lnTo>
                    <a:lnTo>
                      <a:pt x="5020" y="3813"/>
                    </a:lnTo>
                    <a:lnTo>
                      <a:pt x="4942" y="3807"/>
                    </a:lnTo>
                    <a:lnTo>
                      <a:pt x="4864" y="3798"/>
                    </a:lnTo>
                    <a:lnTo>
                      <a:pt x="4785" y="3787"/>
                    </a:lnTo>
                    <a:lnTo>
                      <a:pt x="4707" y="3773"/>
                    </a:lnTo>
                    <a:lnTo>
                      <a:pt x="4629" y="3757"/>
                    </a:lnTo>
                    <a:lnTo>
                      <a:pt x="4550" y="3738"/>
                    </a:lnTo>
                    <a:lnTo>
                      <a:pt x="4471" y="3716"/>
                    </a:lnTo>
                    <a:lnTo>
                      <a:pt x="4321" y="3667"/>
                    </a:lnTo>
                    <a:lnTo>
                      <a:pt x="4210" y="3630"/>
                    </a:lnTo>
                    <a:lnTo>
                      <a:pt x="4099" y="3592"/>
                    </a:lnTo>
                    <a:lnTo>
                      <a:pt x="3988" y="3553"/>
                    </a:lnTo>
                    <a:lnTo>
                      <a:pt x="3878" y="3513"/>
                    </a:lnTo>
                    <a:lnTo>
                      <a:pt x="3768" y="3472"/>
                    </a:lnTo>
                    <a:lnTo>
                      <a:pt x="3658" y="3430"/>
                    </a:lnTo>
                    <a:lnTo>
                      <a:pt x="3549" y="3388"/>
                    </a:lnTo>
                    <a:lnTo>
                      <a:pt x="3439" y="3345"/>
                    </a:lnTo>
                    <a:lnTo>
                      <a:pt x="3330" y="3301"/>
                    </a:lnTo>
                    <a:lnTo>
                      <a:pt x="3221" y="3258"/>
                    </a:lnTo>
                    <a:lnTo>
                      <a:pt x="3112" y="3214"/>
                    </a:lnTo>
                    <a:lnTo>
                      <a:pt x="3003" y="3170"/>
                    </a:lnTo>
                    <a:lnTo>
                      <a:pt x="2894" y="3125"/>
                    </a:lnTo>
                    <a:lnTo>
                      <a:pt x="2785" y="3081"/>
                    </a:lnTo>
                    <a:lnTo>
                      <a:pt x="2676" y="3037"/>
                    </a:lnTo>
                    <a:lnTo>
                      <a:pt x="2567" y="2993"/>
                    </a:lnTo>
                    <a:lnTo>
                      <a:pt x="2458" y="2949"/>
                    </a:lnTo>
                    <a:lnTo>
                      <a:pt x="2349" y="2905"/>
                    </a:lnTo>
                    <a:lnTo>
                      <a:pt x="2239" y="2862"/>
                    </a:lnTo>
                    <a:lnTo>
                      <a:pt x="2221" y="2854"/>
                    </a:lnTo>
                    <a:lnTo>
                      <a:pt x="2169" y="2824"/>
                    </a:lnTo>
                    <a:lnTo>
                      <a:pt x="2121" y="2787"/>
                    </a:lnTo>
                    <a:lnTo>
                      <a:pt x="2033" y="2698"/>
                    </a:lnTo>
                    <a:lnTo>
                      <a:pt x="1973" y="2639"/>
                    </a:lnTo>
                    <a:lnTo>
                      <a:pt x="1912" y="2582"/>
                    </a:lnTo>
                    <a:lnTo>
                      <a:pt x="1850" y="2526"/>
                    </a:lnTo>
                    <a:lnTo>
                      <a:pt x="1788" y="2472"/>
                    </a:lnTo>
                    <a:lnTo>
                      <a:pt x="1724" y="2419"/>
                    </a:lnTo>
                    <a:lnTo>
                      <a:pt x="1659" y="2368"/>
                    </a:lnTo>
                    <a:lnTo>
                      <a:pt x="1593" y="2317"/>
                    </a:lnTo>
                    <a:lnTo>
                      <a:pt x="1527" y="2268"/>
                    </a:lnTo>
                    <a:lnTo>
                      <a:pt x="1459" y="2220"/>
                    </a:lnTo>
                    <a:lnTo>
                      <a:pt x="1391" y="2173"/>
                    </a:lnTo>
                    <a:lnTo>
                      <a:pt x="1323" y="2127"/>
                    </a:lnTo>
                    <a:lnTo>
                      <a:pt x="1253" y="2082"/>
                    </a:lnTo>
                    <a:lnTo>
                      <a:pt x="1184" y="2038"/>
                    </a:lnTo>
                    <a:lnTo>
                      <a:pt x="1113" y="1994"/>
                    </a:lnTo>
                    <a:lnTo>
                      <a:pt x="1042" y="1951"/>
                    </a:lnTo>
                    <a:lnTo>
                      <a:pt x="971" y="1908"/>
                    </a:lnTo>
                    <a:lnTo>
                      <a:pt x="899" y="1866"/>
                    </a:lnTo>
                    <a:lnTo>
                      <a:pt x="827" y="1824"/>
                    </a:lnTo>
                    <a:lnTo>
                      <a:pt x="754" y="1782"/>
                    </a:lnTo>
                    <a:lnTo>
                      <a:pt x="713" y="1757"/>
                    </a:lnTo>
                    <a:lnTo>
                      <a:pt x="633" y="1703"/>
                    </a:lnTo>
                    <a:lnTo>
                      <a:pt x="556" y="1644"/>
                    </a:lnTo>
                    <a:lnTo>
                      <a:pt x="481" y="1579"/>
                    </a:lnTo>
                    <a:lnTo>
                      <a:pt x="409" y="1511"/>
                    </a:lnTo>
                    <a:lnTo>
                      <a:pt x="339" y="1439"/>
                    </a:lnTo>
                    <a:lnTo>
                      <a:pt x="271" y="1365"/>
                    </a:lnTo>
                    <a:lnTo>
                      <a:pt x="205" y="1290"/>
                    </a:lnTo>
                    <a:lnTo>
                      <a:pt x="140" y="1214"/>
                    </a:lnTo>
                    <a:lnTo>
                      <a:pt x="75" y="1138"/>
                    </a:lnTo>
                    <a:lnTo>
                      <a:pt x="43" y="1100"/>
                    </a:lnTo>
                    <a:lnTo>
                      <a:pt x="13" y="1040"/>
                    </a:lnTo>
                    <a:lnTo>
                      <a:pt x="2" y="980"/>
                    </a:lnTo>
                    <a:lnTo>
                      <a:pt x="0" y="937"/>
                    </a:lnTo>
                    <a:lnTo>
                      <a:pt x="1" y="914"/>
                    </a:lnTo>
                    <a:lnTo>
                      <a:pt x="9" y="849"/>
                    </a:lnTo>
                    <a:lnTo>
                      <a:pt x="25" y="790"/>
                    </a:lnTo>
                    <a:lnTo>
                      <a:pt x="65" y="729"/>
                    </a:lnTo>
                    <a:lnTo>
                      <a:pt x="129" y="687"/>
                    </a:lnTo>
                    <a:lnTo>
                      <a:pt x="187" y="665"/>
                    </a:lnTo>
                    <a:lnTo>
                      <a:pt x="249" y="649"/>
                    </a:lnTo>
                    <a:lnTo>
                      <a:pt x="313" y="635"/>
                    </a:lnTo>
                    <a:lnTo>
                      <a:pt x="334" y="631"/>
                    </a:lnTo>
                    <a:lnTo>
                      <a:pt x="354" y="627"/>
                    </a:lnTo>
                    <a:lnTo>
                      <a:pt x="374" y="622"/>
                    </a:lnTo>
                    <a:lnTo>
                      <a:pt x="400" y="617"/>
                    </a:lnTo>
                    <a:lnTo>
                      <a:pt x="414" y="616"/>
                    </a:lnTo>
                    <a:lnTo>
                      <a:pt x="434" y="617"/>
                    </a:lnTo>
                    <a:lnTo>
                      <a:pt x="454" y="619"/>
                    </a:lnTo>
                    <a:lnTo>
                      <a:pt x="474" y="623"/>
                    </a:lnTo>
                    <a:lnTo>
                      <a:pt x="494" y="627"/>
                    </a:lnTo>
                    <a:lnTo>
                      <a:pt x="514" y="629"/>
                    </a:lnTo>
                    <a:lnTo>
                      <a:pt x="541" y="629"/>
                    </a:lnTo>
                    <a:lnTo>
                      <a:pt x="559" y="626"/>
                    </a:lnTo>
                    <a:lnTo>
                      <a:pt x="580" y="616"/>
                    </a:lnTo>
                    <a:lnTo>
                      <a:pt x="600" y="607"/>
                    </a:lnTo>
                    <a:lnTo>
                      <a:pt x="661" y="584"/>
                    </a:lnTo>
                    <a:lnTo>
                      <a:pt x="720" y="567"/>
                    </a:lnTo>
                    <a:lnTo>
                      <a:pt x="795" y="554"/>
                    </a:lnTo>
                    <a:lnTo>
                      <a:pt x="869" y="549"/>
                    </a:lnTo>
                    <a:lnTo>
                      <a:pt x="898" y="550"/>
                    </a:lnTo>
                    <a:lnTo>
                      <a:pt x="983" y="558"/>
                    </a:lnTo>
                    <a:lnTo>
                      <a:pt x="1067" y="575"/>
                    </a:lnTo>
                    <a:lnTo>
                      <a:pt x="1150" y="599"/>
                    </a:lnTo>
                    <a:lnTo>
                      <a:pt x="1233" y="630"/>
                    </a:lnTo>
                    <a:lnTo>
                      <a:pt x="1314" y="664"/>
                    </a:lnTo>
                    <a:lnTo>
                      <a:pt x="1396" y="702"/>
                    </a:lnTo>
                    <a:lnTo>
                      <a:pt x="1523" y="763"/>
                    </a:lnTo>
                    <a:lnTo>
                      <a:pt x="1623" y="812"/>
                    </a:lnTo>
                    <a:lnTo>
                      <a:pt x="1723" y="860"/>
                    </a:lnTo>
                    <a:lnTo>
                      <a:pt x="1823" y="908"/>
                    </a:lnTo>
                    <a:lnTo>
                      <a:pt x="1923" y="956"/>
                    </a:lnTo>
                    <a:lnTo>
                      <a:pt x="2023" y="1005"/>
                    </a:lnTo>
                    <a:lnTo>
                      <a:pt x="2123" y="1053"/>
                    </a:lnTo>
                    <a:lnTo>
                      <a:pt x="2223" y="1101"/>
                    </a:lnTo>
                    <a:lnTo>
                      <a:pt x="2323" y="1149"/>
                    </a:lnTo>
                    <a:lnTo>
                      <a:pt x="2423" y="1197"/>
                    </a:lnTo>
                    <a:lnTo>
                      <a:pt x="2523" y="1245"/>
                    </a:lnTo>
                    <a:lnTo>
                      <a:pt x="2623" y="1292"/>
                    </a:lnTo>
                    <a:lnTo>
                      <a:pt x="2723" y="1340"/>
                    </a:lnTo>
                    <a:lnTo>
                      <a:pt x="2823" y="1387"/>
                    </a:lnTo>
                    <a:lnTo>
                      <a:pt x="2924" y="1434"/>
                    </a:lnTo>
                    <a:lnTo>
                      <a:pt x="3024" y="1481"/>
                    </a:lnTo>
                    <a:lnTo>
                      <a:pt x="3125" y="1528"/>
                    </a:lnTo>
                    <a:lnTo>
                      <a:pt x="3226" y="1575"/>
                    </a:lnTo>
                    <a:lnTo>
                      <a:pt x="3326" y="1621"/>
                    </a:lnTo>
                    <a:lnTo>
                      <a:pt x="3427" y="1667"/>
                    </a:lnTo>
                    <a:lnTo>
                      <a:pt x="3484" y="1692"/>
                    </a:lnTo>
                    <a:lnTo>
                      <a:pt x="3542" y="1715"/>
                    </a:lnTo>
                    <a:lnTo>
                      <a:pt x="3599" y="1737"/>
                    </a:lnTo>
                    <a:lnTo>
                      <a:pt x="3657" y="1758"/>
                    </a:lnTo>
                    <a:lnTo>
                      <a:pt x="3715" y="1776"/>
                    </a:lnTo>
                    <a:lnTo>
                      <a:pt x="3773" y="1794"/>
                    </a:lnTo>
                    <a:lnTo>
                      <a:pt x="3832" y="1810"/>
                    </a:lnTo>
                    <a:lnTo>
                      <a:pt x="3890" y="1824"/>
                    </a:lnTo>
                    <a:lnTo>
                      <a:pt x="3949" y="1837"/>
                    </a:lnTo>
                    <a:lnTo>
                      <a:pt x="4008" y="1849"/>
                    </a:lnTo>
                    <a:lnTo>
                      <a:pt x="4068" y="1860"/>
                    </a:lnTo>
                    <a:lnTo>
                      <a:pt x="4127" y="1869"/>
                    </a:lnTo>
                    <a:lnTo>
                      <a:pt x="4187" y="1877"/>
                    </a:lnTo>
                    <a:lnTo>
                      <a:pt x="4246" y="1884"/>
                    </a:lnTo>
                    <a:lnTo>
                      <a:pt x="4306" y="1890"/>
                    </a:lnTo>
                    <a:lnTo>
                      <a:pt x="4367" y="1894"/>
                    </a:lnTo>
                    <a:lnTo>
                      <a:pt x="4427" y="1898"/>
                    </a:lnTo>
                    <a:lnTo>
                      <a:pt x="4487" y="1900"/>
                    </a:lnTo>
                    <a:lnTo>
                      <a:pt x="4548" y="1902"/>
                    </a:lnTo>
                    <a:lnTo>
                      <a:pt x="4608" y="1902"/>
                    </a:lnTo>
                    <a:lnTo>
                      <a:pt x="4633" y="1902"/>
                    </a:lnTo>
                    <a:lnTo>
                      <a:pt x="4708" y="1901"/>
                    </a:lnTo>
                    <a:lnTo>
                      <a:pt x="4784" y="1898"/>
                    </a:lnTo>
                    <a:lnTo>
                      <a:pt x="4859" y="1894"/>
                    </a:lnTo>
                    <a:lnTo>
                      <a:pt x="4935" y="1889"/>
                    </a:lnTo>
                    <a:lnTo>
                      <a:pt x="5011" y="1883"/>
                    </a:lnTo>
                    <a:lnTo>
                      <a:pt x="5086" y="1876"/>
                    </a:lnTo>
                    <a:lnTo>
                      <a:pt x="5151" y="1867"/>
                    </a:lnTo>
                    <a:lnTo>
                      <a:pt x="5210" y="1852"/>
                    </a:lnTo>
                    <a:lnTo>
                      <a:pt x="5269" y="1832"/>
                    </a:lnTo>
                    <a:lnTo>
                      <a:pt x="5326" y="1806"/>
                    </a:lnTo>
                    <a:lnTo>
                      <a:pt x="5383" y="1777"/>
                    </a:lnTo>
                    <a:lnTo>
                      <a:pt x="5437" y="1745"/>
                    </a:lnTo>
                    <a:lnTo>
                      <a:pt x="5490" y="1712"/>
                    </a:lnTo>
                    <a:lnTo>
                      <a:pt x="5539" y="1654"/>
                    </a:lnTo>
                    <a:lnTo>
                      <a:pt x="5563" y="1593"/>
                    </a:lnTo>
                    <a:lnTo>
                      <a:pt x="5572" y="1531"/>
                    </a:lnTo>
                    <a:lnTo>
                      <a:pt x="5572" y="1512"/>
                    </a:lnTo>
                    <a:lnTo>
                      <a:pt x="5525" y="1466"/>
                    </a:lnTo>
                    <a:lnTo>
                      <a:pt x="5458" y="1438"/>
                    </a:lnTo>
                    <a:lnTo>
                      <a:pt x="5391" y="1425"/>
                    </a:lnTo>
                    <a:lnTo>
                      <a:pt x="5329" y="1422"/>
                    </a:lnTo>
                    <a:lnTo>
                      <a:pt x="5250" y="1419"/>
                    </a:lnTo>
                    <a:lnTo>
                      <a:pt x="5168" y="1419"/>
                    </a:lnTo>
                    <a:lnTo>
                      <a:pt x="5107" y="1419"/>
                    </a:lnTo>
                    <a:lnTo>
                      <a:pt x="5048" y="1420"/>
                    </a:lnTo>
                    <a:lnTo>
                      <a:pt x="5027" y="1420"/>
                    </a:lnTo>
                    <a:lnTo>
                      <a:pt x="4950" y="1420"/>
                    </a:lnTo>
                    <a:lnTo>
                      <a:pt x="4940" y="1420"/>
                    </a:lnTo>
                    <a:lnTo>
                      <a:pt x="4934" y="1420"/>
                    </a:lnTo>
                    <a:lnTo>
                      <a:pt x="4928" y="1420"/>
                    </a:lnTo>
                    <a:lnTo>
                      <a:pt x="4860" y="1420"/>
                    </a:lnTo>
                    <a:lnTo>
                      <a:pt x="4792" y="1418"/>
                    </a:lnTo>
                    <a:lnTo>
                      <a:pt x="4724" y="1417"/>
                    </a:lnTo>
                    <a:lnTo>
                      <a:pt x="4656" y="1414"/>
                    </a:lnTo>
                    <a:lnTo>
                      <a:pt x="4589" y="1410"/>
                    </a:lnTo>
                    <a:lnTo>
                      <a:pt x="4522" y="1405"/>
                    </a:lnTo>
                    <a:lnTo>
                      <a:pt x="4455" y="1399"/>
                    </a:lnTo>
                    <a:lnTo>
                      <a:pt x="4388" y="1392"/>
                    </a:lnTo>
                    <a:lnTo>
                      <a:pt x="4321" y="1383"/>
                    </a:lnTo>
                    <a:lnTo>
                      <a:pt x="4256" y="1372"/>
                    </a:lnTo>
                    <a:lnTo>
                      <a:pt x="4190" y="1360"/>
                    </a:lnTo>
                    <a:lnTo>
                      <a:pt x="4125" y="1345"/>
                    </a:lnTo>
                    <a:lnTo>
                      <a:pt x="4060" y="1329"/>
                    </a:lnTo>
                    <a:lnTo>
                      <a:pt x="3997" y="1310"/>
                    </a:lnTo>
                    <a:lnTo>
                      <a:pt x="3933" y="1289"/>
                    </a:lnTo>
                    <a:lnTo>
                      <a:pt x="3871" y="1265"/>
                    </a:lnTo>
                    <a:lnTo>
                      <a:pt x="3809" y="1239"/>
                    </a:lnTo>
                    <a:lnTo>
                      <a:pt x="3748" y="1210"/>
                    </a:lnTo>
                    <a:lnTo>
                      <a:pt x="3687" y="1178"/>
                    </a:lnTo>
                    <a:lnTo>
                      <a:pt x="3628" y="1143"/>
                    </a:lnTo>
                    <a:lnTo>
                      <a:pt x="3573" y="1102"/>
                    </a:lnTo>
                    <a:lnTo>
                      <a:pt x="3520" y="1050"/>
                    </a:lnTo>
                    <a:lnTo>
                      <a:pt x="3471" y="990"/>
                    </a:lnTo>
                    <a:lnTo>
                      <a:pt x="3431" y="925"/>
                    </a:lnTo>
                    <a:lnTo>
                      <a:pt x="3401" y="859"/>
                    </a:lnTo>
                    <a:lnTo>
                      <a:pt x="3384" y="795"/>
                    </a:lnTo>
                    <a:lnTo>
                      <a:pt x="3381" y="755"/>
                    </a:lnTo>
                    <a:lnTo>
                      <a:pt x="3383" y="735"/>
                    </a:lnTo>
                    <a:lnTo>
                      <a:pt x="3400" y="670"/>
                    </a:lnTo>
                    <a:lnTo>
                      <a:pt x="3432" y="602"/>
                    </a:lnTo>
                    <a:lnTo>
                      <a:pt x="3475" y="536"/>
                    </a:lnTo>
                    <a:lnTo>
                      <a:pt x="3526" y="476"/>
                    </a:lnTo>
                    <a:lnTo>
                      <a:pt x="3581" y="429"/>
                    </a:lnTo>
                    <a:lnTo>
                      <a:pt x="3636" y="399"/>
                    </a:lnTo>
                    <a:lnTo>
                      <a:pt x="3730" y="377"/>
                    </a:lnTo>
                    <a:lnTo>
                      <a:pt x="3807" y="361"/>
                    </a:lnTo>
                    <a:lnTo>
                      <a:pt x="3885" y="347"/>
                    </a:lnTo>
                    <a:lnTo>
                      <a:pt x="3963" y="334"/>
                    </a:lnTo>
                    <a:lnTo>
                      <a:pt x="4041" y="323"/>
                    </a:lnTo>
                    <a:lnTo>
                      <a:pt x="4120" y="313"/>
                    </a:lnTo>
                    <a:lnTo>
                      <a:pt x="4199" y="305"/>
                    </a:lnTo>
                    <a:lnTo>
                      <a:pt x="4277" y="300"/>
                    </a:lnTo>
                    <a:lnTo>
                      <a:pt x="4356" y="296"/>
                    </a:lnTo>
                    <a:lnTo>
                      <a:pt x="4434" y="295"/>
                    </a:lnTo>
                    <a:lnTo>
                      <a:pt x="4454" y="295"/>
                    </a:lnTo>
                    <a:lnTo>
                      <a:pt x="4515" y="296"/>
                    </a:lnTo>
                    <a:lnTo>
                      <a:pt x="4575" y="299"/>
                    </a:lnTo>
                    <a:lnTo>
                      <a:pt x="4654" y="305"/>
                    </a:lnTo>
                    <a:lnTo>
                      <a:pt x="4683" y="308"/>
                    </a:lnTo>
                    <a:lnTo>
                      <a:pt x="4712" y="311"/>
                    </a:lnTo>
                    <a:lnTo>
                      <a:pt x="4798" y="319"/>
                    </a:lnTo>
                    <a:lnTo>
                      <a:pt x="4883" y="325"/>
                    </a:lnTo>
                    <a:lnTo>
                      <a:pt x="4967" y="330"/>
                    </a:lnTo>
                    <a:lnTo>
                      <a:pt x="5051" y="334"/>
                    </a:lnTo>
                    <a:lnTo>
                      <a:pt x="5135" y="336"/>
                    </a:lnTo>
                    <a:lnTo>
                      <a:pt x="5218" y="337"/>
                    </a:lnTo>
                    <a:lnTo>
                      <a:pt x="5273" y="336"/>
                    </a:lnTo>
                    <a:lnTo>
                      <a:pt x="5383" y="333"/>
                    </a:lnTo>
                    <a:lnTo>
                      <a:pt x="5492" y="328"/>
                    </a:lnTo>
                    <a:lnTo>
                      <a:pt x="5601" y="320"/>
                    </a:lnTo>
                    <a:lnTo>
                      <a:pt x="5710" y="308"/>
                    </a:lnTo>
                    <a:lnTo>
                      <a:pt x="5818" y="294"/>
                    </a:lnTo>
                    <a:lnTo>
                      <a:pt x="5927" y="276"/>
                    </a:lnTo>
                    <a:lnTo>
                      <a:pt x="6035" y="254"/>
                    </a:lnTo>
                    <a:lnTo>
                      <a:pt x="6143" y="230"/>
                    </a:lnTo>
                    <a:lnTo>
                      <a:pt x="6250" y="201"/>
                    </a:lnTo>
                    <a:lnTo>
                      <a:pt x="6334" y="176"/>
                    </a:lnTo>
                    <a:lnTo>
                      <a:pt x="6395" y="155"/>
                    </a:lnTo>
                    <a:lnTo>
                      <a:pt x="6455" y="132"/>
                    </a:lnTo>
                    <a:lnTo>
                      <a:pt x="6515" y="108"/>
                    </a:lnTo>
                    <a:lnTo>
                      <a:pt x="6545" y="95"/>
                    </a:lnTo>
                    <a:lnTo>
                      <a:pt x="6605" y="72"/>
                    </a:lnTo>
                    <a:lnTo>
                      <a:pt x="6665" y="50"/>
                    </a:lnTo>
                    <a:lnTo>
                      <a:pt x="6725" y="31"/>
                    </a:lnTo>
                    <a:lnTo>
                      <a:pt x="6785" y="16"/>
                    </a:lnTo>
                    <a:lnTo>
                      <a:pt x="6845" y="5"/>
                    </a:lnTo>
                    <a:lnTo>
                      <a:pt x="6905" y="1"/>
                    </a:lnTo>
                    <a:lnTo>
                      <a:pt x="6965" y="1"/>
                    </a:lnTo>
                    <a:lnTo>
                      <a:pt x="6985" y="0"/>
                    </a:lnTo>
                    <a:lnTo>
                      <a:pt x="7133" y="2"/>
                    </a:lnTo>
                    <a:lnTo>
                      <a:pt x="7279" y="7"/>
                    </a:lnTo>
                    <a:lnTo>
                      <a:pt x="7424" y="16"/>
                    </a:lnTo>
                    <a:lnTo>
                      <a:pt x="7568" y="28"/>
                    </a:lnTo>
                    <a:lnTo>
                      <a:pt x="7711" y="44"/>
                    </a:lnTo>
                    <a:lnTo>
                      <a:pt x="7826" y="60"/>
                    </a:lnTo>
                  </a:path>
                </a:pathLst>
              </a:custGeom>
              <a:noFill/>
              <a:ln w="6350">
                <a:solidFill>
                  <a:srgbClr val="34AAC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6" name="Group 33"/>
            <p:cNvGrpSpPr>
              <a:grpSpLocks/>
            </p:cNvGrpSpPr>
            <p:nvPr/>
          </p:nvGrpSpPr>
          <p:grpSpPr bwMode="auto">
            <a:xfrm>
              <a:off x="12616" y="17428"/>
              <a:ext cx="300" cy="2"/>
              <a:chOff x="12616" y="17428"/>
              <a:chExt cx="300" cy="2"/>
            </a:xfrm>
          </p:grpSpPr>
          <p:sp>
            <p:nvSpPr>
              <p:cNvPr id="29" name="Freeform 34"/>
              <p:cNvSpPr>
                <a:spLocks/>
              </p:cNvSpPr>
              <p:nvPr/>
            </p:nvSpPr>
            <p:spPr bwMode="auto">
              <a:xfrm>
                <a:off x="12616" y="17428"/>
                <a:ext cx="300" cy="2"/>
              </a:xfrm>
              <a:custGeom>
                <a:avLst/>
                <a:gdLst>
                  <a:gd name="T0" fmla="+- 0 12616 12616"/>
                  <a:gd name="T1" fmla="*/ T0 w 300"/>
                  <a:gd name="T2" fmla="+- 0 12916 12616"/>
                  <a:gd name="T3" fmla="*/ T2 w 30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00">
                    <a:moveTo>
                      <a:pt x="0" y="0"/>
                    </a:moveTo>
                    <a:lnTo>
                      <a:pt x="300" y="0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7" name="Group 35"/>
            <p:cNvGrpSpPr>
              <a:grpSpLocks/>
            </p:cNvGrpSpPr>
            <p:nvPr/>
          </p:nvGrpSpPr>
          <p:grpSpPr bwMode="auto">
            <a:xfrm>
              <a:off x="12496" y="17548"/>
              <a:ext cx="2" cy="300"/>
              <a:chOff x="12496" y="17548"/>
              <a:chExt cx="2" cy="300"/>
            </a:xfrm>
          </p:grpSpPr>
          <p:sp>
            <p:nvSpPr>
              <p:cNvPr id="28" name="Freeform 36"/>
              <p:cNvSpPr>
                <a:spLocks/>
              </p:cNvSpPr>
              <p:nvPr/>
            </p:nvSpPr>
            <p:spPr bwMode="auto">
              <a:xfrm>
                <a:off x="12496" y="17548"/>
                <a:ext cx="2" cy="300"/>
              </a:xfrm>
              <a:custGeom>
                <a:avLst/>
                <a:gdLst>
                  <a:gd name="T0" fmla="+- 0 17548 17548"/>
                  <a:gd name="T1" fmla="*/ 17548 h 300"/>
                  <a:gd name="T2" fmla="+- 0 17848 17548"/>
                  <a:gd name="T3" fmla="*/ 17848 h 30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300">
                    <a:moveTo>
                      <a:pt x="0" y="0"/>
                    </a:moveTo>
                    <a:lnTo>
                      <a:pt x="0" y="300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8" name="Group 47"/>
            <p:cNvGrpSpPr>
              <a:grpSpLocks/>
            </p:cNvGrpSpPr>
            <p:nvPr/>
          </p:nvGrpSpPr>
          <p:grpSpPr bwMode="auto">
            <a:xfrm>
              <a:off x="6423" y="17698"/>
              <a:ext cx="240" cy="2"/>
              <a:chOff x="6423" y="17698"/>
              <a:chExt cx="240" cy="2"/>
            </a:xfrm>
          </p:grpSpPr>
          <p:sp>
            <p:nvSpPr>
              <p:cNvPr id="27" name="Freeform 48"/>
              <p:cNvSpPr>
                <a:spLocks/>
              </p:cNvSpPr>
              <p:nvPr/>
            </p:nvSpPr>
            <p:spPr bwMode="auto">
              <a:xfrm>
                <a:off x="6423" y="17698"/>
                <a:ext cx="240" cy="2"/>
              </a:xfrm>
              <a:custGeom>
                <a:avLst/>
                <a:gdLst>
                  <a:gd name="T0" fmla="+- 0 6423 6423"/>
                  <a:gd name="T1" fmla="*/ T0 w 240"/>
                  <a:gd name="T2" fmla="+- 0 6663 6423"/>
                  <a:gd name="T3" fmla="*/ T2 w 24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40">
                    <a:moveTo>
                      <a:pt x="0" y="0"/>
                    </a:moveTo>
                    <a:lnTo>
                      <a:pt x="240" y="0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9" name="Group 49"/>
            <p:cNvGrpSpPr>
              <a:grpSpLocks/>
            </p:cNvGrpSpPr>
            <p:nvPr/>
          </p:nvGrpSpPr>
          <p:grpSpPr bwMode="auto">
            <a:xfrm>
              <a:off x="6543" y="17578"/>
              <a:ext cx="2" cy="240"/>
              <a:chOff x="6543" y="17578"/>
              <a:chExt cx="2" cy="240"/>
            </a:xfrm>
          </p:grpSpPr>
          <p:sp>
            <p:nvSpPr>
              <p:cNvPr id="26" name="Freeform 50"/>
              <p:cNvSpPr>
                <a:spLocks/>
              </p:cNvSpPr>
              <p:nvPr/>
            </p:nvSpPr>
            <p:spPr bwMode="auto">
              <a:xfrm>
                <a:off x="6543" y="17578"/>
                <a:ext cx="2" cy="240"/>
              </a:xfrm>
              <a:custGeom>
                <a:avLst/>
                <a:gdLst>
                  <a:gd name="T0" fmla="+- 0 17578 17578"/>
                  <a:gd name="T1" fmla="*/ 17578 h 240"/>
                  <a:gd name="T2" fmla="+- 0 17818 17578"/>
                  <a:gd name="T3" fmla="*/ 17818 h 24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40">
                    <a:moveTo>
                      <a:pt x="0" y="0"/>
                    </a:moveTo>
                    <a:lnTo>
                      <a:pt x="0" y="240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0" name="Group 51"/>
            <p:cNvGrpSpPr>
              <a:grpSpLocks/>
            </p:cNvGrpSpPr>
            <p:nvPr/>
          </p:nvGrpSpPr>
          <p:grpSpPr bwMode="auto">
            <a:xfrm>
              <a:off x="6484" y="17639"/>
              <a:ext cx="120" cy="119"/>
              <a:chOff x="6484" y="17639"/>
              <a:chExt cx="120" cy="119"/>
            </a:xfrm>
          </p:grpSpPr>
          <p:sp>
            <p:nvSpPr>
              <p:cNvPr id="25" name="Freeform 52"/>
              <p:cNvSpPr>
                <a:spLocks/>
              </p:cNvSpPr>
              <p:nvPr/>
            </p:nvSpPr>
            <p:spPr bwMode="auto">
              <a:xfrm>
                <a:off x="6484" y="17639"/>
                <a:ext cx="120" cy="119"/>
              </a:xfrm>
              <a:custGeom>
                <a:avLst/>
                <a:gdLst>
                  <a:gd name="T0" fmla="+- 0 6603 6484"/>
                  <a:gd name="T1" fmla="*/ T0 w 120"/>
                  <a:gd name="T2" fmla="+- 0 17698 17639"/>
                  <a:gd name="T3" fmla="*/ 17698 h 119"/>
                  <a:gd name="T4" fmla="+- 0 6599 6484"/>
                  <a:gd name="T5" fmla="*/ T4 w 120"/>
                  <a:gd name="T6" fmla="+- 0 17720 17639"/>
                  <a:gd name="T7" fmla="*/ 17720 h 119"/>
                  <a:gd name="T8" fmla="+- 0 6587 6484"/>
                  <a:gd name="T9" fmla="*/ T8 w 120"/>
                  <a:gd name="T10" fmla="+- 0 17738 17639"/>
                  <a:gd name="T11" fmla="*/ 17738 h 119"/>
                  <a:gd name="T12" fmla="+- 0 6570 6484"/>
                  <a:gd name="T13" fmla="*/ T12 w 120"/>
                  <a:gd name="T14" fmla="+- 0 17751 17639"/>
                  <a:gd name="T15" fmla="*/ 17751 h 119"/>
                  <a:gd name="T16" fmla="+- 0 6548 6484"/>
                  <a:gd name="T17" fmla="*/ T16 w 120"/>
                  <a:gd name="T18" fmla="+- 0 17758 17639"/>
                  <a:gd name="T19" fmla="*/ 17758 h 119"/>
                  <a:gd name="T20" fmla="+- 0 6524 6484"/>
                  <a:gd name="T21" fmla="*/ T20 w 120"/>
                  <a:gd name="T22" fmla="+- 0 17754 17639"/>
                  <a:gd name="T23" fmla="*/ 17754 h 119"/>
                  <a:gd name="T24" fmla="+- 0 6505 6484"/>
                  <a:gd name="T25" fmla="*/ T24 w 120"/>
                  <a:gd name="T26" fmla="+- 0 17743 17639"/>
                  <a:gd name="T27" fmla="*/ 17743 h 119"/>
                  <a:gd name="T28" fmla="+- 0 6491 6484"/>
                  <a:gd name="T29" fmla="*/ T28 w 120"/>
                  <a:gd name="T30" fmla="+- 0 17728 17639"/>
                  <a:gd name="T31" fmla="*/ 17728 h 119"/>
                  <a:gd name="T32" fmla="+- 0 6484 6484"/>
                  <a:gd name="T33" fmla="*/ T32 w 120"/>
                  <a:gd name="T34" fmla="+- 0 17708 17639"/>
                  <a:gd name="T35" fmla="*/ 17708 h 119"/>
                  <a:gd name="T36" fmla="+- 0 6487 6484"/>
                  <a:gd name="T37" fmla="*/ T36 w 120"/>
                  <a:gd name="T38" fmla="+- 0 17682 17639"/>
                  <a:gd name="T39" fmla="*/ 17682 h 119"/>
                  <a:gd name="T40" fmla="+- 0 6496 6484"/>
                  <a:gd name="T41" fmla="*/ T40 w 120"/>
                  <a:gd name="T42" fmla="+- 0 17662 17639"/>
                  <a:gd name="T43" fmla="*/ 17662 h 119"/>
                  <a:gd name="T44" fmla="+- 0 6511 6484"/>
                  <a:gd name="T45" fmla="*/ T44 w 120"/>
                  <a:gd name="T46" fmla="+- 0 17647 17639"/>
                  <a:gd name="T47" fmla="*/ 17647 h 119"/>
                  <a:gd name="T48" fmla="+- 0 6530 6484"/>
                  <a:gd name="T49" fmla="*/ T48 w 120"/>
                  <a:gd name="T50" fmla="+- 0 17639 17639"/>
                  <a:gd name="T51" fmla="*/ 17639 h 119"/>
                  <a:gd name="T52" fmla="+- 0 6556 6484"/>
                  <a:gd name="T53" fmla="*/ T52 w 120"/>
                  <a:gd name="T54" fmla="+- 0 17642 17639"/>
                  <a:gd name="T55" fmla="*/ 17642 h 119"/>
                  <a:gd name="T56" fmla="+- 0 6577 6484"/>
                  <a:gd name="T57" fmla="*/ T56 w 120"/>
                  <a:gd name="T58" fmla="+- 0 17651 17639"/>
                  <a:gd name="T59" fmla="*/ 17651 h 119"/>
                  <a:gd name="T60" fmla="+- 0 6592 6484"/>
                  <a:gd name="T61" fmla="*/ T60 w 120"/>
                  <a:gd name="T62" fmla="+- 0 17665 17639"/>
                  <a:gd name="T63" fmla="*/ 17665 h 119"/>
                  <a:gd name="T64" fmla="+- 0 6601 6484"/>
                  <a:gd name="T65" fmla="*/ T64 w 120"/>
                  <a:gd name="T66" fmla="+- 0 17682 17639"/>
                  <a:gd name="T67" fmla="*/ 17682 h 119"/>
                  <a:gd name="T68" fmla="+- 0 6603 6484"/>
                  <a:gd name="T69" fmla="*/ T68 w 120"/>
                  <a:gd name="T70" fmla="+- 0 17698 17639"/>
                  <a:gd name="T71" fmla="*/ 17698 h 1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120" h="119">
                    <a:moveTo>
                      <a:pt x="119" y="59"/>
                    </a:moveTo>
                    <a:lnTo>
                      <a:pt x="115" y="81"/>
                    </a:lnTo>
                    <a:lnTo>
                      <a:pt x="103" y="99"/>
                    </a:lnTo>
                    <a:lnTo>
                      <a:pt x="86" y="112"/>
                    </a:lnTo>
                    <a:lnTo>
                      <a:pt x="64" y="119"/>
                    </a:lnTo>
                    <a:lnTo>
                      <a:pt x="40" y="115"/>
                    </a:lnTo>
                    <a:lnTo>
                      <a:pt x="21" y="104"/>
                    </a:lnTo>
                    <a:lnTo>
                      <a:pt x="7" y="89"/>
                    </a:lnTo>
                    <a:lnTo>
                      <a:pt x="0" y="69"/>
                    </a:lnTo>
                    <a:lnTo>
                      <a:pt x="3" y="43"/>
                    </a:lnTo>
                    <a:lnTo>
                      <a:pt x="12" y="23"/>
                    </a:lnTo>
                    <a:lnTo>
                      <a:pt x="27" y="8"/>
                    </a:lnTo>
                    <a:lnTo>
                      <a:pt x="46" y="0"/>
                    </a:lnTo>
                    <a:lnTo>
                      <a:pt x="72" y="3"/>
                    </a:lnTo>
                    <a:lnTo>
                      <a:pt x="93" y="12"/>
                    </a:lnTo>
                    <a:lnTo>
                      <a:pt x="108" y="26"/>
                    </a:lnTo>
                    <a:lnTo>
                      <a:pt x="117" y="43"/>
                    </a:lnTo>
                    <a:lnTo>
                      <a:pt x="119" y="59"/>
                    </a:lnTo>
                    <a:close/>
                  </a:path>
                </a:pathLst>
              </a:cu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1" name="Group 61"/>
            <p:cNvGrpSpPr>
              <a:grpSpLocks/>
            </p:cNvGrpSpPr>
            <p:nvPr/>
          </p:nvGrpSpPr>
          <p:grpSpPr bwMode="auto">
            <a:xfrm>
              <a:off x="6483" y="17698"/>
              <a:ext cx="120" cy="2"/>
              <a:chOff x="6483" y="17698"/>
              <a:chExt cx="120" cy="2"/>
            </a:xfrm>
          </p:grpSpPr>
          <p:sp>
            <p:nvSpPr>
              <p:cNvPr id="24" name="Freeform 62"/>
              <p:cNvSpPr>
                <a:spLocks/>
              </p:cNvSpPr>
              <p:nvPr/>
            </p:nvSpPr>
            <p:spPr bwMode="auto">
              <a:xfrm>
                <a:off x="6483" y="17698"/>
                <a:ext cx="120" cy="2"/>
              </a:xfrm>
              <a:custGeom>
                <a:avLst/>
                <a:gdLst>
                  <a:gd name="T0" fmla="+- 0 6483 6483"/>
                  <a:gd name="T1" fmla="*/ T0 w 120"/>
                  <a:gd name="T2" fmla="+- 0 6603 6483"/>
                  <a:gd name="T3" fmla="*/ T2 w 12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0">
                    <a:moveTo>
                      <a:pt x="0" y="0"/>
                    </a:moveTo>
                    <a:lnTo>
                      <a:pt x="120" y="0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2" name="Group 83"/>
            <p:cNvGrpSpPr>
              <a:grpSpLocks/>
            </p:cNvGrpSpPr>
            <p:nvPr/>
          </p:nvGrpSpPr>
          <p:grpSpPr bwMode="auto">
            <a:xfrm>
              <a:off x="12766" y="8949"/>
              <a:ext cx="2" cy="120"/>
              <a:chOff x="12766" y="8949"/>
              <a:chExt cx="2" cy="120"/>
            </a:xfrm>
          </p:grpSpPr>
          <p:sp>
            <p:nvSpPr>
              <p:cNvPr id="23" name="Freeform 84"/>
              <p:cNvSpPr>
                <a:spLocks/>
              </p:cNvSpPr>
              <p:nvPr/>
            </p:nvSpPr>
            <p:spPr bwMode="auto">
              <a:xfrm>
                <a:off x="12766" y="8949"/>
                <a:ext cx="2" cy="120"/>
              </a:xfrm>
              <a:custGeom>
                <a:avLst/>
                <a:gdLst>
                  <a:gd name="T0" fmla="+- 0 8949 8949"/>
                  <a:gd name="T1" fmla="*/ 8949 h 120"/>
                  <a:gd name="T2" fmla="+- 0 9069 8949"/>
                  <a:gd name="T3" fmla="*/ 9069 h 12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20">
                    <a:moveTo>
                      <a:pt x="0" y="0"/>
                    </a:moveTo>
                    <a:lnTo>
                      <a:pt x="0" y="120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4F043894-14BD-461F-8552-CE87A8004065}"/>
              </a:ext>
            </a:extLst>
          </p:cNvPr>
          <p:cNvSpPr txBox="1"/>
          <p:nvPr/>
        </p:nvSpPr>
        <p:spPr>
          <a:xfrm>
            <a:off x="300954" y="727373"/>
            <a:ext cx="3698286" cy="667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1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4012B-5E3C-63E2-C0D1-01E82C3D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Concept du ProSA: premier entretien</a:t>
            </a:r>
          </a:p>
        </p:txBody>
      </p:sp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C3D7AC08-6465-89DC-E6EB-7F30D0C06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9865"/>
            <a:ext cx="5396345" cy="43513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7D851B4-9FA6-8A43-B57F-69BED39C026C}"/>
              </a:ext>
            </a:extLst>
          </p:cNvPr>
          <p:cNvSpPr txBox="1"/>
          <p:nvPr/>
        </p:nvSpPr>
        <p:spPr>
          <a:xfrm>
            <a:off x="6934200" y="1533106"/>
            <a:ext cx="46966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3000" dirty="0"/>
              <a:t>Expliquer le concept et </a:t>
            </a:r>
            <a:br>
              <a:rPr lang="fr-CH" sz="3000" dirty="0"/>
            </a:br>
            <a:r>
              <a:rPr lang="fr-CH" sz="3000" dirty="0"/>
              <a:t>le processus </a:t>
            </a:r>
            <a:r>
              <a:rPr lang="fr-CH" sz="3000" dirty="0" err="1"/>
              <a:t>ProSA</a:t>
            </a:r>
            <a:endParaRPr lang="fr-CH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3000" dirty="0"/>
              <a:t>Expliquer la notion de représentation et </a:t>
            </a:r>
            <a:r>
              <a:rPr lang="fr-FR" sz="3000" dirty="0"/>
              <a:t>quelle personne convient le mieux pour ce rôle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000" dirty="0"/>
              <a:t>L’entretien de valeurs</a:t>
            </a:r>
            <a:endParaRPr lang="fr-CH" sz="3000" dirty="0"/>
          </a:p>
        </p:txBody>
      </p:sp>
    </p:spTree>
    <p:extLst>
      <p:ext uri="{BB962C8B-B14F-4D97-AF65-F5344CB8AC3E}">
        <p14:creationId xmlns:p14="http://schemas.microsoft.com/office/powerpoint/2010/main" val="4045887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216AB-DC1E-C1AF-86EC-EC28C70F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Concept du ProSA: deuxième entretien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B0D01D-435A-1416-9159-0430DAAC2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75" y="1777134"/>
            <a:ext cx="5514252" cy="4351338"/>
          </a:xfrm>
        </p:spPr>
        <p:txBody>
          <a:bodyPr/>
          <a:lstStyle/>
          <a:p>
            <a:r>
              <a:rPr lang="fr-CH" dirty="0"/>
              <a:t>Lire le résumé de l’entretien de valeurs et l’adapter si nécessaire</a:t>
            </a:r>
          </a:p>
          <a:p>
            <a:r>
              <a:rPr lang="fr-CH" dirty="0"/>
              <a:t>Expliquer les objectifs thérapeutiques et, le cas échéant, </a:t>
            </a:r>
            <a:br>
              <a:rPr lang="fr-CH" dirty="0"/>
            </a:br>
            <a:r>
              <a:rPr lang="fr-CH" dirty="0"/>
              <a:t>les fixer</a:t>
            </a:r>
          </a:p>
          <a:p>
            <a:r>
              <a:rPr lang="fr-CH" dirty="0"/>
              <a:t>Consigner les souhaits pour la dernière étape de la vie</a:t>
            </a:r>
          </a:p>
        </p:txBody>
      </p:sp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E4AC76FB-3B2B-3BD0-9B96-39E6324BD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20" y="1962159"/>
            <a:ext cx="5024303" cy="359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5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364" y="254936"/>
            <a:ext cx="10515600" cy="978119"/>
          </a:xfrm>
        </p:spPr>
        <p:txBody>
          <a:bodyPr>
            <a:normAutofit/>
          </a:bodyPr>
          <a:lstStyle/>
          <a:p>
            <a:pPr algn="ctr"/>
            <a:r>
              <a:rPr lang="fr-CH" sz="2800" b="1" dirty="0">
                <a:solidFill>
                  <a:srgbClr val="5FB5C6"/>
                </a:solidFill>
                <a:latin typeface="+mn-lt"/>
              </a:rPr>
              <a:t>L’entretien de valeurs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233055"/>
            <a:ext cx="10515600" cy="48490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H" dirty="0"/>
              <a:t>Qu’est-ce qui est essentiel pour vous dans la vie?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H" dirty="0"/>
              <a:t>Que souhaitez-vous absolument encore vivre 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H" dirty="0"/>
              <a:t>À quel point est-ce important pour vous de vivre encore longtemps?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H" dirty="0"/>
              <a:t>Lorsque vous pensez à la mort, qu’est-ce qui vous vient à l’esprit?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H" dirty="0"/>
              <a:t>Quelles expériences avez-vous des traitements médicaux?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H" dirty="0"/>
              <a:t>Accepteriez-vous qu’un traitement médical puisse contribuer à prolonger votre vie dans une situation de crise 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H" dirty="0"/>
              <a:t>Y a-t-il des situations dans lesquelles vous ne souhaitez pas recevoir de traitements visant à prolonger la vie 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H" dirty="0"/>
              <a:t>Y a-t-il  des aspects spirituels, religieux ou culturels importants ?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C104-410E-48ED-9057-A253B0867C9F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849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F1ABF-9ECB-4779-4E51-0B121448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80" y="236825"/>
            <a:ext cx="10515600" cy="1325563"/>
          </a:xfrm>
        </p:spPr>
        <p:txBody>
          <a:bodyPr/>
          <a:lstStyle/>
          <a:p>
            <a:r>
              <a:rPr lang="de-CH" dirty="0" err="1"/>
              <a:t>Situations</a:t>
            </a:r>
            <a:r>
              <a:rPr lang="de-CH" dirty="0"/>
              <a:t> </a:t>
            </a:r>
            <a:r>
              <a:rPr lang="de-CH" dirty="0" err="1"/>
              <a:t>d’incapacité</a:t>
            </a:r>
            <a:r>
              <a:rPr lang="de-CH" dirty="0"/>
              <a:t> de </a:t>
            </a:r>
            <a:r>
              <a:rPr lang="de-CH" dirty="0" err="1"/>
              <a:t>discernement</a:t>
            </a:r>
            <a:endParaRPr lang="de-CH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D6C8CAA-6749-F02D-4384-2C64C98A4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311" y="1481974"/>
            <a:ext cx="8485909" cy="503872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516BB12-04B7-83A6-B2F9-5D2C078DC6E3}"/>
              </a:ext>
            </a:extLst>
          </p:cNvPr>
          <p:cNvSpPr txBox="1"/>
          <p:nvPr/>
        </p:nvSpPr>
        <p:spPr>
          <a:xfrm>
            <a:off x="3076575" y="1959172"/>
            <a:ext cx="44481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/>
              <a:t>Explications sur la structure des DA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92CEA3-A9CF-05C8-B433-258BB5601A63}"/>
              </a:ext>
            </a:extLst>
          </p:cNvPr>
          <p:cNvSpPr txBox="1"/>
          <p:nvPr/>
        </p:nvSpPr>
        <p:spPr>
          <a:xfrm>
            <a:off x="3000375" y="2432900"/>
            <a:ext cx="5076825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300" b="1"/>
              <a:t>Projet de soins anticipé – situations d’incapacité de discernement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3C4594-181D-DDEB-7D91-E15029D98717}"/>
              </a:ext>
            </a:extLst>
          </p:cNvPr>
          <p:cNvSpPr txBox="1"/>
          <p:nvPr/>
        </p:nvSpPr>
        <p:spPr>
          <a:xfrm>
            <a:off x="3705225" y="2922017"/>
            <a:ext cx="1524000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CH" sz="1200" b="1"/>
              <a:t>Situation d’urgence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EF95C5-2ABE-ECED-3AA5-5E5A47739D91}"/>
              </a:ext>
            </a:extLst>
          </p:cNvPr>
          <p:cNvSpPr txBox="1"/>
          <p:nvPr/>
        </p:nvSpPr>
        <p:spPr>
          <a:xfrm>
            <a:off x="5945328" y="2922016"/>
            <a:ext cx="2600325" cy="276999"/>
          </a:xfrm>
          <a:prstGeom prst="rect">
            <a:avLst/>
          </a:prstGeom>
          <a:solidFill>
            <a:srgbClr val="5FB5C6"/>
          </a:solidFill>
        </p:spPr>
        <p:txBody>
          <a:bodyPr wrap="square" rtlCol="0">
            <a:spAutoFit/>
          </a:bodyPr>
          <a:lstStyle/>
          <a:p>
            <a:r>
              <a:rPr lang="fr-CH" sz="1200" b="1"/>
              <a:t>Maladie grave/traitement hospitalier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09F285-19EC-E0F3-A6EE-44993F66FBC1}"/>
              </a:ext>
            </a:extLst>
          </p:cNvPr>
          <p:cNvSpPr txBox="1"/>
          <p:nvPr/>
        </p:nvSpPr>
        <p:spPr>
          <a:xfrm>
            <a:off x="8698055" y="2930172"/>
            <a:ext cx="2600325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 b="1">
                <a:highlight>
                  <a:srgbClr val="C0C0C0"/>
                </a:highlight>
              </a:rPr>
              <a:t>Maladies chroniques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605D33-1086-C59B-EC8F-CBF0D3AD8BA2}"/>
              </a:ext>
            </a:extLst>
          </p:cNvPr>
          <p:cNvSpPr txBox="1"/>
          <p:nvPr/>
        </p:nvSpPr>
        <p:spPr>
          <a:xfrm>
            <a:off x="3267074" y="3362936"/>
            <a:ext cx="2415012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fr-CH" sz="1200"/>
              <a:t>Incap. soudaine de discernement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E9FBB-E076-4222-DD8A-03EA29005126}"/>
              </a:ext>
            </a:extLst>
          </p:cNvPr>
          <p:cNvSpPr txBox="1"/>
          <p:nvPr/>
        </p:nvSpPr>
        <p:spPr>
          <a:xfrm>
            <a:off x="3405187" y="3705247"/>
            <a:ext cx="2133600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fr-CH" sz="1200"/>
              <a:t>Durée: qq heures seulement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1D98FC1-B5C4-4E10-7514-34FBE2E7F16B}"/>
              </a:ext>
            </a:extLst>
          </p:cNvPr>
          <p:cNvSpPr txBox="1"/>
          <p:nvPr/>
        </p:nvSpPr>
        <p:spPr>
          <a:xfrm>
            <a:off x="3267074" y="4200879"/>
            <a:ext cx="2400300" cy="461665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/>
              <a:t>Décision de traitement </a:t>
            </a:r>
            <a:br>
              <a:rPr lang="fr-CH" sz="1200"/>
            </a:br>
            <a:r>
              <a:rPr lang="fr-CH" sz="1200"/>
              <a:t>immédiate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F0643B-B6EB-04AC-8FD1-389B5A71F410}"/>
              </a:ext>
            </a:extLst>
          </p:cNvPr>
          <p:cNvSpPr txBox="1"/>
          <p:nvPr/>
        </p:nvSpPr>
        <p:spPr>
          <a:xfrm>
            <a:off x="6040580" y="3321594"/>
            <a:ext cx="2449653" cy="276999"/>
          </a:xfrm>
          <a:prstGeom prst="rect">
            <a:avLst/>
          </a:prstGeom>
          <a:solidFill>
            <a:srgbClr val="DAE9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/>
              <a:t>Incap. de disc. prolongée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7F0825-311D-D66A-DDBE-1FC6FD443637}"/>
              </a:ext>
            </a:extLst>
          </p:cNvPr>
          <p:cNvSpPr txBox="1"/>
          <p:nvPr/>
        </p:nvSpPr>
        <p:spPr>
          <a:xfrm>
            <a:off x="6096000" y="3764544"/>
            <a:ext cx="2449653" cy="276999"/>
          </a:xfrm>
          <a:prstGeom prst="rect">
            <a:avLst/>
          </a:prstGeom>
          <a:solidFill>
            <a:srgbClr val="DAE9F6"/>
          </a:solidFill>
        </p:spPr>
        <p:txBody>
          <a:bodyPr wrap="square" rtlCol="0">
            <a:spAutoFit/>
          </a:bodyPr>
          <a:lstStyle/>
          <a:p>
            <a:r>
              <a:rPr lang="fr-CH" sz="1200"/>
              <a:t>Durée: qq jours à nombreux mois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001A0B4-223C-D839-9B6F-876C411DA5DC}"/>
              </a:ext>
            </a:extLst>
          </p:cNvPr>
          <p:cNvSpPr txBox="1"/>
          <p:nvPr/>
        </p:nvSpPr>
        <p:spPr>
          <a:xfrm>
            <a:off x="6096000" y="4145407"/>
            <a:ext cx="2449653" cy="461665"/>
          </a:xfrm>
          <a:prstGeom prst="rect">
            <a:avLst/>
          </a:prstGeom>
          <a:solidFill>
            <a:srgbClr val="DAE9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/>
              <a:t>Décision de traitement après évaluation du pronostic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CE7C2B-782F-09BC-69CC-BA1B4E20AFD2}"/>
              </a:ext>
            </a:extLst>
          </p:cNvPr>
          <p:cNvSpPr txBox="1"/>
          <p:nvPr/>
        </p:nvSpPr>
        <p:spPr>
          <a:xfrm>
            <a:off x="8724900" y="3359171"/>
            <a:ext cx="24496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/>
              <a:t>Incap. de disc. permanente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FA48878-BFB0-7A5E-CB00-454736DDB089}"/>
              </a:ext>
            </a:extLst>
          </p:cNvPr>
          <p:cNvSpPr txBox="1"/>
          <p:nvPr/>
        </p:nvSpPr>
        <p:spPr>
          <a:xfrm>
            <a:off x="8959567" y="3761590"/>
            <a:ext cx="213360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/>
              <a:t>Durée: permanente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946F60-D74D-924F-0C8F-43E3EB4F254E}"/>
              </a:ext>
            </a:extLst>
          </p:cNvPr>
          <p:cNvSpPr txBox="1"/>
          <p:nvPr/>
        </p:nvSpPr>
        <p:spPr>
          <a:xfrm>
            <a:off x="8959566" y="4145407"/>
            <a:ext cx="221498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/>
              <a:t>Décision de traitement en cas d’évolution de l’état</a:t>
            </a:r>
          </a:p>
        </p:txBody>
      </p:sp>
    </p:spTree>
    <p:extLst>
      <p:ext uri="{BB962C8B-B14F-4D97-AF65-F5344CB8AC3E}">
        <p14:creationId xmlns:p14="http://schemas.microsoft.com/office/powerpoint/2010/main" val="195375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E7BC6-46DE-1FE0-D69B-5573E8F2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Objectifs thérapeutiques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014A0BB-43D6-AA08-9DAB-A87AE397E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62389"/>
            <a:ext cx="9569640" cy="435133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ECD6D6D-6F67-3FD5-E4DE-41DCF47D839E}"/>
              </a:ext>
            </a:extLst>
          </p:cNvPr>
          <p:cNvSpPr txBox="1"/>
          <p:nvPr/>
        </p:nvSpPr>
        <p:spPr>
          <a:xfrm>
            <a:off x="2890460" y="5876279"/>
            <a:ext cx="799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200" b="1"/>
              <a:t>Source :</a:t>
            </a:r>
            <a:r>
              <a:rPr lang="fr-CH" sz="1200"/>
              <a:t> Krones,T., Obrist, M.(2020). Wie ich behandelt werden möchte. </a:t>
            </a:r>
            <a:r>
              <a:rPr lang="fr-CH" sz="1200" i="1"/>
              <a:t>Advance Care planning. </a:t>
            </a:r>
            <a:r>
              <a:rPr lang="fr-CH" sz="1200"/>
              <a:t>Zurich : Rüffer&amp;Rub Cares.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CF4586-A77C-D572-FEDD-67233DC461CB}"/>
              </a:ext>
            </a:extLst>
          </p:cNvPr>
          <p:cNvSpPr txBox="1"/>
          <p:nvPr/>
        </p:nvSpPr>
        <p:spPr>
          <a:xfrm>
            <a:off x="838200" y="1654372"/>
            <a:ext cx="44481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/>
              <a:t>Explications sur les objectifs thérapeutiques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521D9D-136E-F45C-A571-2B2D02BBF2CC}"/>
              </a:ext>
            </a:extLst>
          </p:cNvPr>
          <p:cNvSpPr txBox="1"/>
          <p:nvPr/>
        </p:nvSpPr>
        <p:spPr>
          <a:xfrm>
            <a:off x="838200" y="2232835"/>
            <a:ext cx="44481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/>
              <a:t>Objectif thérapeutique A: prolongation de la vie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04ABAE-BC3F-37F4-C144-F38BD35F1BB1}"/>
              </a:ext>
            </a:extLst>
          </p:cNvPr>
          <p:cNvSpPr txBox="1"/>
          <p:nvPr/>
        </p:nvSpPr>
        <p:spPr>
          <a:xfrm>
            <a:off x="762000" y="3251666"/>
            <a:ext cx="6867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/>
              <a:t>Objectif thérapeutique B: prolongation de la vie avec limitations des mesures médicales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4D10B3-21E6-7636-1634-E08C61AF04C1}"/>
              </a:ext>
            </a:extLst>
          </p:cNvPr>
          <p:cNvSpPr txBox="1"/>
          <p:nvPr/>
        </p:nvSpPr>
        <p:spPr>
          <a:xfrm>
            <a:off x="838200" y="5124933"/>
            <a:ext cx="6867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/>
              <a:t>Objectif thérapeutique C: soulagement de la douleur/amélioration de la qualité de vie</a:t>
            </a:r>
          </a:p>
        </p:txBody>
      </p:sp>
    </p:spTree>
    <p:extLst>
      <p:ext uri="{BB962C8B-B14F-4D97-AF65-F5344CB8AC3E}">
        <p14:creationId xmlns:p14="http://schemas.microsoft.com/office/powerpoint/2010/main" val="1941145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FC9AA67-1D03-5D1B-2A33-1EE9E54A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CH" sz="7200"/>
              <a:t>Exemples pratiques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7A0F83-0CEF-0D42-C80D-95349BBA2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706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EAA47-7CF1-9AFE-0046-2B5CF0B8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CH" sz="5400" dirty="0"/>
              <a:t>Monsieur D., 80 ans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79C9C9-782A-DC7E-E470-26B31D8F7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18179"/>
            <a:ext cx="5012575" cy="3320668"/>
          </a:xfrm>
        </p:spPr>
        <p:txBody>
          <a:bodyPr>
            <a:normAutofit/>
          </a:bodyPr>
          <a:lstStyle/>
          <a:p>
            <a:r>
              <a:rPr lang="fr-CH" sz="2000" dirty="0"/>
              <a:t>Est atteint d’un cancer de la peau.</a:t>
            </a:r>
          </a:p>
          <a:p>
            <a:r>
              <a:rPr lang="fr-CH" sz="2000" dirty="0"/>
              <a:t>N’a jamais réfléchi à ses directives anticipées (</a:t>
            </a:r>
            <a:r>
              <a:rPr lang="fr-CH" sz="2000" dirty="0" err="1"/>
              <a:t>ProSA</a:t>
            </a:r>
            <a:r>
              <a:rPr lang="fr-CH" sz="2000" dirty="0"/>
              <a:t>).</a:t>
            </a:r>
          </a:p>
          <a:p>
            <a:r>
              <a:rPr lang="fr-CH" sz="2000" dirty="0"/>
              <a:t>Entretien de valeurs : ce que je souhaite encore, c’est avoir le sentiment d’être libre et de l’aide pour ma ferme.</a:t>
            </a:r>
          </a:p>
          <a:p>
            <a:r>
              <a:rPr lang="fr-CH" sz="2000" dirty="0"/>
              <a:t>Objectifs thérapeutiques : prolonger la vie, oui, mais jusqu’où ?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B2D5AA-6B5A-78CB-F673-C8AB2350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67" r="16726" b="-1"/>
          <a:stretch/>
        </p:blipFill>
        <p:spPr>
          <a:xfrm>
            <a:off x="5915891" y="10"/>
            <a:ext cx="668481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B00E55-3FA2-51C5-A0F6-D3DF4AF6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CH">
                <a:solidFill>
                  <a:srgbClr val="FFFFFF"/>
                </a:solidFill>
              </a:rPr>
              <a:t>Cours de base ACP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13C100-265E-0E37-AFB6-2C8540C6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10.11.2020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AD0D95-FF15-5979-AA1D-3AF593733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012" y="5419037"/>
            <a:ext cx="2598151" cy="143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70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0C1F82-16A8-A6A1-F523-A5FFB7841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558849"/>
          </a:xfrm>
        </p:spPr>
        <p:txBody>
          <a:bodyPr anchor="b">
            <a:normAutofit/>
          </a:bodyPr>
          <a:lstStyle/>
          <a:p>
            <a:r>
              <a:rPr lang="fr-CH" sz="4800" dirty="0"/>
              <a:t>Madame A., atteinte de BPCO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729ED8-0C0B-822E-2D90-415ADE37D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493029" cy="353039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fr-CH" sz="7200" dirty="0"/>
              <a:t>Mme A., 68 ans, souffre de BPCO </a:t>
            </a:r>
            <a:br>
              <a:rPr lang="fr-CH" sz="7200" dirty="0"/>
            </a:br>
            <a:r>
              <a:rPr lang="fr-CH" sz="7200" dirty="0"/>
              <a:t>au stade IV « très sévère ».</a:t>
            </a:r>
          </a:p>
          <a:p>
            <a:pPr>
              <a:lnSpc>
                <a:spcPct val="120000"/>
              </a:lnSpc>
            </a:pPr>
            <a:r>
              <a:rPr lang="fr-CH" sz="7200" dirty="0"/>
              <a:t>Elle a déjà fait plusieurs séjours à l’hôpital, même en soins intensifs.</a:t>
            </a:r>
          </a:p>
          <a:p>
            <a:pPr>
              <a:lnSpc>
                <a:spcPct val="120000"/>
              </a:lnSpc>
            </a:pPr>
            <a:r>
              <a:rPr lang="fr-CH" sz="7200" dirty="0"/>
              <a:t>Oxygénothérapie, mobilité restreinte.</a:t>
            </a:r>
          </a:p>
          <a:p>
            <a:pPr>
              <a:lnSpc>
                <a:spcPct val="120000"/>
              </a:lnSpc>
            </a:pPr>
            <a:r>
              <a:rPr lang="fr-CH" sz="7200" dirty="0"/>
              <a:t>Entretien de valeurs : tristesse en pensant à ce qu’elle ne peut plus faire.</a:t>
            </a:r>
          </a:p>
          <a:p>
            <a:pPr>
              <a:lnSpc>
                <a:spcPct val="120000"/>
              </a:lnSpc>
            </a:pPr>
            <a:r>
              <a:rPr lang="fr-CH" sz="7200" dirty="0"/>
              <a:t>Objectifs thérapeutiques : ne veut plus de réanimation. En cas d’urgence : objectif thérapeutique </a:t>
            </a:r>
            <a:r>
              <a:rPr lang="fr-CH" sz="7200" dirty="0" err="1"/>
              <a:t>B2</a:t>
            </a:r>
            <a:r>
              <a:rPr lang="fr-CH" sz="7200" dirty="0"/>
              <a:t>.</a:t>
            </a:r>
          </a:p>
          <a:p>
            <a:endParaRPr lang="de-CH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AA14356-7185-49BF-E0F4-72971CA1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9" r="15159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4F2D7A-5603-567B-0F72-4A624167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CH">
                <a:solidFill>
                  <a:srgbClr val="FFFFFF"/>
                </a:solidFill>
              </a:rPr>
              <a:t>Cours de base ACP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A46441-A33B-1B1D-D0F7-79DFFD852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10.11.2020</a:t>
            </a:r>
          </a:p>
        </p:txBody>
      </p:sp>
    </p:spTree>
    <p:extLst>
      <p:ext uri="{BB962C8B-B14F-4D97-AF65-F5344CB8AC3E}">
        <p14:creationId xmlns:p14="http://schemas.microsoft.com/office/powerpoint/2010/main" val="2772615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879FF-A979-20C6-5CA0-5C19CE6E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Le ProSA nécessite un bon réseau régional</a:t>
            </a:r>
          </a:p>
        </p:txBody>
      </p:sp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AE0B901F-4893-4390-4FA5-FB6E28B1B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442" y="1690688"/>
            <a:ext cx="60233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82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E2B12-5525-3BD5-42BD-2915EC7E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Défis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56BEA7-CF8A-C0C5-D734-61672428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57" y="1802589"/>
            <a:ext cx="7888356" cy="4351338"/>
          </a:xfrm>
        </p:spPr>
        <p:txBody>
          <a:bodyPr/>
          <a:lstStyle/>
          <a:p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entretiens</a:t>
            </a:r>
            <a:r>
              <a:rPr lang="de-CH" dirty="0"/>
              <a:t> </a:t>
            </a:r>
            <a:r>
              <a:rPr lang="de-CH" dirty="0" err="1"/>
              <a:t>prennent</a:t>
            </a:r>
            <a:r>
              <a:rPr lang="de-CH" dirty="0"/>
              <a:t> du </a:t>
            </a:r>
            <a:r>
              <a:rPr lang="de-CH" dirty="0" err="1"/>
              <a:t>temps</a:t>
            </a:r>
            <a:r>
              <a:rPr lang="de-CH" dirty="0"/>
              <a:t> </a:t>
            </a:r>
          </a:p>
          <a:p>
            <a:r>
              <a:rPr lang="de-CH" dirty="0"/>
              <a:t>Le </a:t>
            </a:r>
            <a:r>
              <a:rPr lang="de-CH" dirty="0" err="1"/>
              <a:t>financement</a:t>
            </a:r>
            <a:r>
              <a:rPr lang="de-CH" dirty="0"/>
              <a:t> des </a:t>
            </a:r>
            <a:r>
              <a:rPr lang="de-CH" dirty="0" err="1"/>
              <a:t>entretiens</a:t>
            </a:r>
            <a:r>
              <a:rPr lang="de-CH" dirty="0"/>
              <a:t> </a:t>
            </a:r>
            <a:r>
              <a:rPr lang="de-CH" dirty="0" err="1"/>
              <a:t>n’est</a:t>
            </a:r>
            <a:r>
              <a:rPr lang="de-CH" dirty="0"/>
              <a:t> </a:t>
            </a:r>
            <a:r>
              <a:rPr lang="de-CH" dirty="0" err="1"/>
              <a:t>pas</a:t>
            </a:r>
            <a:r>
              <a:rPr lang="de-CH" dirty="0"/>
              <a:t> </a:t>
            </a:r>
            <a:r>
              <a:rPr lang="de-CH" dirty="0" err="1"/>
              <a:t>entièrement</a:t>
            </a:r>
            <a:r>
              <a:rPr lang="de-CH" dirty="0"/>
              <a:t> </a:t>
            </a:r>
            <a:r>
              <a:rPr lang="de-CH" dirty="0" err="1"/>
              <a:t>réglé</a:t>
            </a:r>
            <a:r>
              <a:rPr lang="de-CH" dirty="0"/>
              <a:t>. </a:t>
            </a:r>
          </a:p>
          <a:p>
            <a:r>
              <a:rPr lang="de-CH" dirty="0"/>
              <a:t>La </a:t>
            </a:r>
            <a:r>
              <a:rPr lang="de-CH" dirty="0" err="1"/>
              <a:t>communication</a:t>
            </a:r>
            <a:r>
              <a:rPr lang="de-CH" dirty="0"/>
              <a:t> </a:t>
            </a:r>
            <a:r>
              <a:rPr lang="de-CH" dirty="0" err="1"/>
              <a:t>n’est</a:t>
            </a:r>
            <a:r>
              <a:rPr lang="de-CH" dirty="0"/>
              <a:t> </a:t>
            </a:r>
            <a:r>
              <a:rPr lang="de-CH" dirty="0" err="1"/>
              <a:t>pas</a:t>
            </a:r>
            <a:r>
              <a:rPr lang="de-CH" dirty="0"/>
              <a:t> simple, </a:t>
            </a:r>
            <a:r>
              <a:rPr lang="de-CH" dirty="0" err="1"/>
              <a:t>il</a:t>
            </a:r>
            <a:r>
              <a:rPr lang="de-CH" dirty="0"/>
              <a:t> </a:t>
            </a:r>
            <a:r>
              <a:rPr lang="de-CH" dirty="0" err="1"/>
              <a:t>faut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formation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pouvoir</a:t>
            </a:r>
            <a:r>
              <a:rPr lang="de-CH" dirty="0"/>
              <a:t> </a:t>
            </a:r>
            <a:r>
              <a:rPr lang="de-CH" dirty="0" err="1"/>
              <a:t>accompagner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bénéficiaires</a:t>
            </a:r>
            <a:endParaRPr lang="de-CH" dirty="0"/>
          </a:p>
          <a:p>
            <a:r>
              <a:rPr lang="de-CH" dirty="0"/>
              <a:t>Le </a:t>
            </a:r>
            <a:r>
              <a:rPr lang="de-CH" dirty="0" err="1"/>
              <a:t>réseau</a:t>
            </a:r>
            <a:r>
              <a:rPr lang="de-CH" dirty="0"/>
              <a:t> </a:t>
            </a:r>
            <a:r>
              <a:rPr lang="de-CH" dirty="0" err="1"/>
              <a:t>régional</a:t>
            </a:r>
            <a:r>
              <a:rPr lang="de-CH" dirty="0"/>
              <a:t> </a:t>
            </a:r>
            <a:r>
              <a:rPr lang="de-CH" dirty="0" err="1"/>
              <a:t>nécessaire</a:t>
            </a:r>
            <a:r>
              <a:rPr lang="de-CH" dirty="0"/>
              <a:t> </a:t>
            </a:r>
            <a:r>
              <a:rPr lang="de-CH" dirty="0" err="1"/>
              <a:t>doit</a:t>
            </a:r>
            <a:r>
              <a:rPr lang="de-CH" dirty="0"/>
              <a:t> </a:t>
            </a:r>
            <a:r>
              <a:rPr lang="de-CH" dirty="0" err="1"/>
              <a:t>être</a:t>
            </a:r>
            <a:r>
              <a:rPr lang="de-CH" dirty="0"/>
              <a:t> </a:t>
            </a:r>
            <a:r>
              <a:rPr lang="de-CH" dirty="0" err="1"/>
              <a:t>mis</a:t>
            </a:r>
            <a:r>
              <a:rPr lang="de-CH" dirty="0"/>
              <a:t> en </a:t>
            </a:r>
            <a:r>
              <a:rPr lang="de-CH" dirty="0" err="1"/>
              <a:t>place</a:t>
            </a:r>
            <a:r>
              <a:rPr lang="de-CH" dirty="0"/>
              <a:t> et </a:t>
            </a:r>
            <a:r>
              <a:rPr lang="de-CH" dirty="0" err="1"/>
              <a:t>est</a:t>
            </a:r>
            <a:r>
              <a:rPr lang="de-CH" dirty="0"/>
              <a:t> indispensable </a:t>
            </a:r>
          </a:p>
          <a:p>
            <a:r>
              <a:rPr lang="de-CH" dirty="0" err="1"/>
              <a:t>Démarche</a:t>
            </a:r>
            <a:r>
              <a:rPr lang="de-CH" dirty="0"/>
              <a:t> à longue </a:t>
            </a:r>
            <a:r>
              <a:rPr lang="de-CH" dirty="0" err="1"/>
              <a:t>haleine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AAC37-4FBA-BDAC-2CE4-4D313E00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AF030B-D03A-AB52-622B-594ED4C0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/>
              <a:t>10.11.20, </a:t>
            </a:r>
            <a:fld id="{813DC104-410E-48ED-9057-A253B0867C9F}" type="slidenum">
              <a:rPr lang="de-CH" smtClean="0"/>
              <a:t>19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0D359C-1151-F754-47E7-73EA391A9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365125"/>
            <a:ext cx="3000397" cy="251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59BF66-0914-4BCD-B26C-49DBC4BE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CH" sz="5400" b="1">
                <a:latin typeface="+mn-lt"/>
              </a:rPr>
              <a:t>Contenus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B308D3D-C6CA-4005-AF46-AB7B4361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3DC104-410E-48ED-9057-A253B0867C9F}" type="slidenum">
              <a:rPr lang="de-CH" smtClean="0"/>
              <a:pPr>
                <a:spcAft>
                  <a:spcPts val="600"/>
                </a:spcAft>
              </a:pPr>
              <a:t>2</a:t>
            </a:fld>
            <a:endParaRPr lang="de-CH"/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C2EA9D83-0D33-1F60-D7C3-9018290EE8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61095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5664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8419D8-176C-A12A-D677-AA49013B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Solutions apportées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CAC3C7F-32CA-316B-8DBA-3C2E7FDE8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7927" y="640080"/>
            <a:ext cx="6627353" cy="555040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FA6222-4C9F-5581-C51F-A413FA13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ACP- Basiskurs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4D91DE-BA5F-4208-4145-82D4D87C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10.11.20, </a:t>
            </a:r>
            <a:fld id="{813DC104-410E-48ED-9057-A253B0867C9F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52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D8406-E647-BDB5-02F3-2F7D61F9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90" y="365125"/>
            <a:ext cx="10907710" cy="1325563"/>
          </a:xfrm>
        </p:spPr>
        <p:txBody>
          <a:bodyPr>
            <a:normAutofit/>
          </a:bodyPr>
          <a:lstStyle/>
          <a:p>
            <a:r>
              <a:rPr lang="de-CH" sz="3600" dirty="0"/>
              <a:t>Pour </a:t>
            </a:r>
            <a:r>
              <a:rPr lang="de-CH" sz="3600" dirty="0" err="1"/>
              <a:t>les</a:t>
            </a:r>
            <a:r>
              <a:rPr lang="de-CH" sz="3600" dirty="0"/>
              <a:t> </a:t>
            </a:r>
            <a:r>
              <a:rPr lang="de-CH" sz="3600" dirty="0" err="1"/>
              <a:t>personnes</a:t>
            </a:r>
            <a:r>
              <a:rPr lang="de-CH" sz="3600" dirty="0"/>
              <a:t> </a:t>
            </a:r>
            <a:r>
              <a:rPr lang="de-CH" sz="3600" dirty="0" err="1"/>
              <a:t>n’ayant</a:t>
            </a:r>
            <a:r>
              <a:rPr lang="de-CH" sz="3600" dirty="0"/>
              <a:t> plus la </a:t>
            </a:r>
            <a:br>
              <a:rPr lang="de-CH" sz="3600" dirty="0"/>
            </a:br>
            <a:r>
              <a:rPr lang="de-CH" sz="3600" dirty="0" err="1"/>
              <a:t>capacité</a:t>
            </a:r>
            <a:r>
              <a:rPr lang="de-CH" sz="3600" dirty="0"/>
              <a:t> de </a:t>
            </a:r>
            <a:r>
              <a:rPr lang="de-CH" sz="3600" dirty="0" err="1"/>
              <a:t>discernement</a:t>
            </a:r>
            <a:endParaRPr lang="de-CH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D5776D-CE9C-09A4-7E98-233FF969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4" y="1834202"/>
            <a:ext cx="8520211" cy="4351338"/>
          </a:xfrm>
        </p:spPr>
        <p:txBody>
          <a:bodyPr>
            <a:normAutofit fontScale="92500" lnSpcReduction="20000"/>
          </a:bodyPr>
          <a:lstStyle/>
          <a:p>
            <a:r>
              <a:rPr lang="de-CH" dirty="0"/>
              <a:t>«ACP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proxy</a:t>
            </a:r>
            <a:r>
              <a:rPr lang="de-CH" dirty="0"/>
              <a:t>»</a:t>
            </a:r>
          </a:p>
          <a:p>
            <a:r>
              <a:rPr lang="de-CH" dirty="0" err="1"/>
              <a:t>Démarche</a:t>
            </a:r>
            <a:r>
              <a:rPr lang="de-CH" dirty="0"/>
              <a:t> </a:t>
            </a:r>
            <a:r>
              <a:rPr lang="de-CH" dirty="0" err="1"/>
              <a:t>ProSA</a:t>
            </a:r>
            <a:r>
              <a:rPr lang="de-CH" dirty="0"/>
              <a:t> (</a:t>
            </a:r>
            <a:r>
              <a:rPr lang="de-CH" dirty="0" err="1"/>
              <a:t>Entretien</a:t>
            </a:r>
            <a:r>
              <a:rPr lang="de-CH" dirty="0"/>
              <a:t> de </a:t>
            </a:r>
            <a:r>
              <a:rPr lang="de-CH" dirty="0" err="1"/>
              <a:t>valeurs</a:t>
            </a:r>
            <a:r>
              <a:rPr lang="de-CH" dirty="0"/>
              <a:t> et </a:t>
            </a:r>
            <a:r>
              <a:rPr lang="de-CH" dirty="0" err="1"/>
              <a:t>objectif</a:t>
            </a:r>
            <a:r>
              <a:rPr lang="de-CH" dirty="0"/>
              <a:t> </a:t>
            </a:r>
            <a:r>
              <a:rPr lang="de-CH" dirty="0" err="1"/>
              <a:t>thérapeutique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la </a:t>
            </a:r>
            <a:r>
              <a:rPr lang="de-CH" dirty="0" err="1"/>
              <a:t>situation</a:t>
            </a:r>
            <a:r>
              <a:rPr lang="de-CH" dirty="0"/>
              <a:t> </a:t>
            </a:r>
            <a:r>
              <a:rPr lang="de-CH" dirty="0" err="1"/>
              <a:t>d’urgence</a:t>
            </a:r>
            <a:r>
              <a:rPr lang="de-CH" dirty="0"/>
              <a:t>)</a:t>
            </a:r>
          </a:p>
          <a:p>
            <a:r>
              <a:rPr lang="de-CH" dirty="0" err="1"/>
              <a:t>Entretien</a:t>
            </a:r>
            <a:r>
              <a:rPr lang="de-CH" dirty="0"/>
              <a:t> de </a:t>
            </a:r>
            <a:r>
              <a:rPr lang="de-CH" dirty="0" err="1"/>
              <a:t>valeurs</a:t>
            </a:r>
            <a:r>
              <a:rPr lang="de-CH" dirty="0"/>
              <a:t>: </a:t>
            </a:r>
          </a:p>
          <a:p>
            <a:pPr lvl="1"/>
            <a:r>
              <a:rPr lang="de-CH" dirty="0" err="1"/>
              <a:t>impliquer</a:t>
            </a:r>
            <a:r>
              <a:rPr lang="de-CH" dirty="0"/>
              <a:t> la </a:t>
            </a:r>
            <a:r>
              <a:rPr lang="de-CH" dirty="0" err="1"/>
              <a:t>personne</a:t>
            </a:r>
            <a:r>
              <a:rPr lang="de-CH" dirty="0"/>
              <a:t> </a:t>
            </a:r>
            <a:r>
              <a:rPr lang="de-CH" dirty="0" err="1"/>
              <a:t>concernée</a:t>
            </a:r>
            <a:r>
              <a:rPr lang="de-CH" dirty="0"/>
              <a:t> si possible (</a:t>
            </a:r>
            <a:r>
              <a:rPr lang="de-CH" dirty="0" err="1"/>
              <a:t>droit</a:t>
            </a:r>
            <a:r>
              <a:rPr lang="de-CH" dirty="0"/>
              <a:t> à la </a:t>
            </a:r>
            <a:r>
              <a:rPr lang="de-CH" dirty="0" err="1"/>
              <a:t>participation</a:t>
            </a:r>
            <a:r>
              <a:rPr lang="de-CH" dirty="0"/>
              <a:t>)</a:t>
            </a:r>
          </a:p>
          <a:p>
            <a:pPr lvl="1"/>
            <a:r>
              <a:rPr lang="de-CH" dirty="0"/>
              <a:t>Faire des </a:t>
            </a:r>
            <a:r>
              <a:rPr lang="de-CH" dirty="0" err="1"/>
              <a:t>entretiens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</a:t>
            </a:r>
            <a:r>
              <a:rPr lang="de-CH" dirty="0" err="1"/>
              <a:t>l’entourage</a:t>
            </a:r>
            <a:r>
              <a:rPr lang="de-CH" dirty="0"/>
              <a:t> (</a:t>
            </a:r>
            <a:r>
              <a:rPr lang="de-CH" dirty="0" err="1"/>
              <a:t>représentant</a:t>
            </a:r>
            <a:r>
              <a:rPr lang="de-CH" dirty="0"/>
              <a:t> </a:t>
            </a:r>
            <a:r>
              <a:rPr lang="de-CH" dirty="0" err="1"/>
              <a:t>thérapeutique</a:t>
            </a:r>
            <a:r>
              <a:rPr lang="de-CH" dirty="0"/>
              <a:t>, </a:t>
            </a:r>
            <a:r>
              <a:rPr lang="de-CH" dirty="0" err="1"/>
              <a:t>professionnels</a:t>
            </a:r>
            <a:r>
              <a:rPr lang="de-CH" dirty="0"/>
              <a:t>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connaissent</a:t>
            </a:r>
            <a:r>
              <a:rPr lang="de-CH" dirty="0"/>
              <a:t> </a:t>
            </a:r>
            <a:r>
              <a:rPr lang="de-CH" dirty="0" err="1"/>
              <a:t>bien</a:t>
            </a:r>
            <a:r>
              <a:rPr lang="de-CH" dirty="0"/>
              <a:t> la </a:t>
            </a:r>
            <a:r>
              <a:rPr lang="de-CH" dirty="0" err="1"/>
              <a:t>personne</a:t>
            </a:r>
            <a:r>
              <a:rPr lang="de-CH" dirty="0"/>
              <a:t>, </a:t>
            </a:r>
            <a:r>
              <a:rPr lang="de-CH" dirty="0" err="1"/>
              <a:t>autres</a:t>
            </a:r>
            <a:r>
              <a:rPr lang="de-CH" dirty="0"/>
              <a:t> </a:t>
            </a:r>
            <a:r>
              <a:rPr lang="de-CH" dirty="0" err="1"/>
              <a:t>proches</a:t>
            </a:r>
            <a:r>
              <a:rPr lang="de-CH" dirty="0"/>
              <a:t>) </a:t>
            </a:r>
          </a:p>
          <a:p>
            <a:pPr lvl="1"/>
            <a:r>
              <a:rPr lang="de-CH" dirty="0" err="1"/>
              <a:t>Mettre</a:t>
            </a:r>
            <a:r>
              <a:rPr lang="de-CH" dirty="0"/>
              <a:t> </a:t>
            </a:r>
            <a:r>
              <a:rPr lang="de-CH" dirty="0" err="1"/>
              <a:t>ensemble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informations</a:t>
            </a:r>
            <a:r>
              <a:rPr lang="de-CH" dirty="0"/>
              <a:t> et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documenter</a:t>
            </a:r>
            <a:endParaRPr lang="de-CH" dirty="0"/>
          </a:p>
          <a:p>
            <a:r>
              <a:rPr lang="de-CH" dirty="0" err="1"/>
              <a:t>Prendre</a:t>
            </a:r>
            <a:r>
              <a:rPr lang="de-CH" dirty="0"/>
              <a:t> en </a:t>
            </a:r>
            <a:r>
              <a:rPr lang="de-CH" dirty="0" err="1"/>
              <a:t>compte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informations</a:t>
            </a:r>
            <a:r>
              <a:rPr lang="de-CH" dirty="0"/>
              <a:t> </a:t>
            </a:r>
            <a:r>
              <a:rPr lang="de-CH" dirty="0" err="1"/>
              <a:t>connues</a:t>
            </a:r>
            <a:r>
              <a:rPr lang="de-CH" dirty="0"/>
              <a:t> de la </a:t>
            </a:r>
            <a:r>
              <a:rPr lang="de-CH" dirty="0" err="1"/>
              <a:t>volonté</a:t>
            </a:r>
            <a:r>
              <a:rPr lang="de-CH" dirty="0"/>
              <a:t> </a:t>
            </a:r>
            <a:r>
              <a:rPr lang="de-CH" dirty="0" err="1"/>
              <a:t>présumée</a:t>
            </a:r>
            <a:endParaRPr lang="de-CH" dirty="0"/>
          </a:p>
          <a:p>
            <a:r>
              <a:rPr lang="de-CH" dirty="0" err="1"/>
              <a:t>Documentation</a:t>
            </a:r>
            <a:r>
              <a:rPr lang="de-CH" dirty="0"/>
              <a:t> de </a:t>
            </a:r>
            <a:r>
              <a:rPr lang="de-CH" dirty="0" err="1"/>
              <a:t>ce</a:t>
            </a:r>
            <a:r>
              <a:rPr lang="de-CH" dirty="0"/>
              <a:t> </a:t>
            </a:r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serait</a:t>
            </a:r>
            <a:r>
              <a:rPr lang="de-CH" dirty="0"/>
              <a:t> </a:t>
            </a:r>
            <a:r>
              <a:rPr lang="de-CH" dirty="0" err="1"/>
              <a:t>probablement</a:t>
            </a:r>
            <a:r>
              <a:rPr lang="de-CH" dirty="0"/>
              <a:t> </a:t>
            </a:r>
            <a:r>
              <a:rPr lang="de-CH" dirty="0" err="1"/>
              <a:t>souhaité</a:t>
            </a:r>
            <a:r>
              <a:rPr lang="de-CH" dirty="0"/>
              <a:t> par la </a:t>
            </a:r>
            <a:r>
              <a:rPr lang="de-CH" dirty="0" err="1"/>
              <a:t>personne</a:t>
            </a:r>
            <a:r>
              <a:rPr lang="de-CH" dirty="0"/>
              <a:t> </a:t>
            </a:r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 err="1">
                <a:sym typeface="Wingdings" panose="05000000000000000000" pitchFamily="2" charset="2"/>
              </a:rPr>
              <a:t>pas</a:t>
            </a:r>
            <a:r>
              <a:rPr lang="de-CH" dirty="0">
                <a:sym typeface="Wingdings" panose="05000000000000000000" pitchFamily="2" charset="2"/>
              </a:rPr>
              <a:t> de </a:t>
            </a:r>
            <a:r>
              <a:rPr lang="de-CH" dirty="0" err="1">
                <a:sym typeface="Wingdings" panose="05000000000000000000" pitchFamily="2" charset="2"/>
              </a:rPr>
              <a:t>valeurs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juridiquement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contraignant</a:t>
            </a:r>
            <a:endParaRPr lang="de-CH" dirty="0"/>
          </a:p>
          <a:p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20A036-508E-128B-34C7-727790D8C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ACP- Basiskurs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27D2F6-6CA8-CDBA-991C-5D577BD2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/>
              <a:t>10.11.20, </a:t>
            </a:r>
            <a:fld id="{813DC104-410E-48ED-9057-A253B0867C9F}" type="slidenum">
              <a:rPr lang="de-CH" smtClean="0"/>
              <a:t>21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1B82C6A-1FE9-6918-A3D3-672C1C5DE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53385"/>
            <a:ext cx="3895753" cy="33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9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CF6E3C-73D9-6CA5-AABB-C4FE58B3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CH"/>
              <a:t>Pour les résidents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25A654-583E-8AD8-024F-B1213342A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ACP- Basiskurs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B78AA63-9B41-6459-CDA9-60438A04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10.11.20, </a:t>
            </a:r>
            <a:fld id="{813DC104-410E-48ED-9057-A253B0867C9F}" type="slidenum">
              <a:rPr lang="de-CH" smtClean="0"/>
              <a:pPr>
                <a:spcAft>
                  <a:spcPts val="600"/>
                </a:spcAft>
              </a:pPr>
              <a:t>22</a:t>
            </a:fld>
            <a:endParaRPr lang="de-CH"/>
          </a:p>
        </p:txBody>
      </p:sp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40BF578E-A918-7519-FE86-FAFFA76BB1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3476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467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D3B4E6-0AEB-F602-D372-30401D33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CH" dirty="0"/>
              <a:t>Pour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professionnels</a:t>
            </a: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23E76C-BFED-B04E-3BD4-09409A6B4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ACP- Basiskurs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EE0D19-88AF-1DDB-D067-F2C0C150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 dirty="0"/>
              <a:t>10.11.20, </a:t>
            </a:r>
            <a:fld id="{813DC104-410E-48ED-9057-A253B0867C9F}" type="slidenum">
              <a:rPr lang="de-CH" smtClean="0"/>
              <a:pPr>
                <a:spcAft>
                  <a:spcPts val="600"/>
                </a:spcAft>
              </a:pPr>
              <a:t>23</a:t>
            </a:fld>
            <a:endParaRPr lang="de-CH"/>
          </a:p>
        </p:txBody>
      </p:sp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DB7AF1A6-E1B1-440D-BE6C-EE50D9A199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6090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3575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2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E14381-337D-D0BC-A9C8-A7ADE4EF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CH"/>
              <a:t>Pour les proches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8ABBD2A-0FBA-EF34-9C6D-A3C717861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ACP- Basiskurs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DDFE1A-D386-7842-455F-65FA23EB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10.11.20, </a:t>
            </a:r>
            <a:fld id="{813DC104-410E-48ED-9057-A253B0867C9F}" type="slidenum">
              <a:rPr lang="de-CH" smtClean="0"/>
              <a:pPr>
                <a:spcAft>
                  <a:spcPts val="600"/>
                </a:spcAft>
              </a:pPr>
              <a:t>24</a:t>
            </a:fld>
            <a:endParaRPr lang="de-CH"/>
          </a:p>
        </p:txBody>
      </p:sp>
      <p:graphicFrame>
        <p:nvGraphicFramePr>
          <p:cNvPr id="17" name="Inhaltsplatzhalter 2">
            <a:extLst>
              <a:ext uri="{FF2B5EF4-FFF2-40B4-BE49-F238E27FC236}">
                <a16:creationId xmlns:a16="http://schemas.microsoft.com/office/drawing/2014/main" id="{195A93CF-5F60-61B6-29F1-38EBB0A2D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0377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670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D7056-DA0A-3C6A-A118-135B53FD4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CH" sz="5400"/>
              <a:t>Film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9ED69C-1ACB-B409-18E9-B1606C31F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CH" sz="2200" dirty="0"/>
          </a:p>
          <a:p>
            <a:pPr marL="0" indent="0">
              <a:buNone/>
            </a:pPr>
            <a:r>
              <a:rPr lang="de-CH" sz="2200" dirty="0">
                <a:hlinkClick r:id="rId2"/>
              </a:rPr>
              <a:t>www.projetdesoinsanticipe.ch</a:t>
            </a:r>
            <a:r>
              <a:rPr lang="de-CH" sz="2200" dirty="0"/>
              <a:t> </a:t>
            </a:r>
          </a:p>
        </p:txBody>
      </p:sp>
      <p:pic>
        <p:nvPicPr>
          <p:cNvPr id="6" name="Inhaltsplatzhalter 4" descr="Ein Bild, das Menschliches Gesicht, Kleidung, Screenshot, Person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32F1EC32-FA0C-5825-CB85-3900DDA1E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3" r="2791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2A469A-62E0-4E55-CF1D-A775C8BF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CH">
                <a:solidFill>
                  <a:srgbClr val="FFFFFF"/>
                </a:solidFill>
              </a:rPr>
              <a:t>ACP- Basiskurs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B7491A-4D33-4E57-F452-30321CB6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de-CH">
                <a:solidFill>
                  <a:srgbClr val="FFFFFF"/>
                </a:solidFill>
              </a:rPr>
              <a:t>10.11.20, </a:t>
            </a:r>
            <a:fld id="{813DC104-410E-48ED-9057-A253B0867C9F}" type="slidenum">
              <a:rPr lang="de-CH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75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DC6284A-1BCB-27D4-7937-E2EB5DD3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r-CH" sz="3800" dirty="0"/>
              <a:t>Offres de formation continue</a:t>
            </a:r>
          </a:p>
        </p:txBody>
      </p:sp>
      <p:pic>
        <p:nvPicPr>
          <p:cNvPr id="7" name="Picture 6" descr="Stethoskop">
            <a:extLst>
              <a:ext uri="{FF2B5EF4-FFF2-40B4-BE49-F238E27FC236}">
                <a16:creationId xmlns:a16="http://schemas.microsoft.com/office/drawing/2014/main" id="{E21527C0-7B88-32FE-9124-F67E91E882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8" r="2457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F38EE81-FAA8-5A87-FDB1-75E39866A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fr-FR" sz="1600" dirty="0">
                <a:hlinkClick r:id="rId4"/>
              </a:rPr>
              <a:t>Formation au Projet de Soins Anticipé (Directives anticipées) – Espace Compétences SA – Formations de la santé et du social (espace-competences.ch)</a:t>
            </a:r>
            <a:endParaRPr lang="fr-FR" sz="1600" dirty="0"/>
          </a:p>
          <a:p>
            <a:endParaRPr lang="fr-FR" sz="16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fr-CH" sz="2200" dirty="0"/>
              <a:t>Cours de base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fr-CH" sz="2200" dirty="0"/>
              <a:t>Cours d’approfondissement</a:t>
            </a:r>
          </a:p>
        </p:txBody>
      </p:sp>
    </p:spTree>
    <p:extLst>
      <p:ext uri="{BB962C8B-B14F-4D97-AF65-F5344CB8AC3E}">
        <p14:creationId xmlns:p14="http://schemas.microsoft.com/office/powerpoint/2010/main" val="1225622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3E585B3-C8C4-97EF-9D78-8055E51B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Contact: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58C0CD0-E2F7-838B-253A-AD7E120C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solidFill>
                  <a:schemeClr val="tx1"/>
                </a:solidFill>
                <a:hlinkClick r:id="rId3"/>
              </a:rPr>
              <a:t>https://www.acp-swiss.ch/fr/acp-swiss</a:t>
            </a:r>
            <a:r>
              <a:rPr lang="en-US" sz="1700">
                <a:solidFill>
                  <a:schemeClr val="tx1"/>
                </a:solidFill>
              </a:rPr>
              <a:t> </a:t>
            </a:r>
          </a:p>
          <a:p>
            <a:endParaRPr lang="en-US" sz="1700">
              <a:solidFill>
                <a:schemeClr val="tx1"/>
              </a:solidFill>
            </a:endParaRPr>
          </a:p>
          <a:p>
            <a:r>
              <a:rPr lang="en-US" sz="1700">
                <a:solidFill>
                  <a:schemeClr val="tx1"/>
                </a:solidFill>
              </a:rPr>
              <a:t>Contact : </a:t>
            </a:r>
            <a:r>
              <a:rPr lang="en-US" sz="1700">
                <a:solidFill>
                  <a:schemeClr val="tx1"/>
                </a:solidFill>
                <a:hlinkClick r:id="rId4"/>
              </a:rPr>
              <a:t>Daniela.Ritzenthaler@chuv.ch</a:t>
            </a:r>
            <a:r>
              <a:rPr lang="en-US" sz="17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Grafiken, Grafikdesign, Majorelle Blue, Kunst enthält.&#10;&#10;Automatisch generierte Beschreibung">
            <a:extLst>
              <a:ext uri="{FF2B5EF4-FFF2-40B4-BE49-F238E27FC236}">
                <a16:creationId xmlns:a16="http://schemas.microsoft.com/office/drawing/2014/main" id="{F51C8722-F4E7-707C-270A-BB0989477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7" r="409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336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D4DE8-00A7-45A7-86B7-3DA22C44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18255"/>
            <a:ext cx="10515600" cy="1003351"/>
          </a:xfrm>
        </p:spPr>
        <p:txBody>
          <a:bodyPr>
            <a:normAutofit/>
          </a:bodyPr>
          <a:lstStyle/>
          <a:p>
            <a:pPr algn="ctr"/>
            <a:r>
              <a:rPr lang="fr-CH" sz="3200" b="1" dirty="0">
                <a:solidFill>
                  <a:srgbClr val="5FB5C6"/>
                </a:solidFill>
                <a:latin typeface="+mn-lt"/>
              </a:rPr>
              <a:t>Projet de soins anticipé: définition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3A9C3A-24BE-BDB6-6E19-A266FB76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1606"/>
            <a:ext cx="10515600" cy="515535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CH" dirty="0"/>
              <a:t>Le projet de soins anticipé (</a:t>
            </a:r>
            <a:r>
              <a:rPr lang="fr-CH" dirty="0" err="1"/>
              <a:t>ProSA</a:t>
            </a:r>
            <a:r>
              <a:rPr lang="fr-CH" dirty="0"/>
              <a:t>) est un </a:t>
            </a:r>
            <a:r>
              <a:rPr lang="fr-CH" b="1" dirty="0"/>
              <a:t>processus </a:t>
            </a:r>
            <a:r>
              <a:rPr lang="fr-CH" dirty="0"/>
              <a:t>et un </a:t>
            </a:r>
            <a:r>
              <a:rPr lang="fr-CH" b="1" dirty="0"/>
              <a:t>accompagnement </a:t>
            </a:r>
            <a:r>
              <a:rPr lang="fr-CH" dirty="0"/>
              <a:t>par une personne formée pour </a:t>
            </a:r>
            <a:r>
              <a:rPr lang="fr-CH" b="1" dirty="0"/>
              <a:t>réfléchir à la planification anticipée concernant la santé</a:t>
            </a:r>
            <a:r>
              <a:rPr lang="fr-CH" dirty="0"/>
              <a:t>.</a:t>
            </a:r>
          </a:p>
          <a:p>
            <a:pPr marL="0" indent="0">
              <a:buNone/>
            </a:pPr>
            <a:r>
              <a:rPr lang="fr-CH" dirty="0"/>
              <a:t>«et il permet aux </a:t>
            </a:r>
            <a:r>
              <a:rPr lang="fr-CH" b="1" dirty="0"/>
              <a:t>personnes capables de discernement de préciser leurs valeurs </a:t>
            </a:r>
            <a:r>
              <a:rPr lang="fr-CH" dirty="0"/>
              <a:t>et de réfléchir </a:t>
            </a:r>
            <a:r>
              <a:rPr lang="fr-FR" dirty="0"/>
              <a:t>à la signification et aux conséquences que pourraient avoir pour elles </a:t>
            </a:r>
            <a:r>
              <a:rPr lang="fr-FR" b="1" dirty="0"/>
              <a:t>une maladie grave</a:t>
            </a:r>
            <a:r>
              <a:rPr lang="fr-CH" b="1" dirty="0"/>
              <a:t>.</a:t>
            </a:r>
            <a:r>
              <a:rPr lang="fr-CH" dirty="0"/>
              <a:t> </a:t>
            </a:r>
          </a:p>
          <a:p>
            <a:pPr marL="0" indent="0">
              <a:buNone/>
            </a:pPr>
            <a:r>
              <a:rPr lang="fr-CH" dirty="0"/>
              <a:t>Elles peuvent ainsi exprimer leurs </a:t>
            </a:r>
            <a:r>
              <a:rPr lang="fr-CH" b="1" dirty="0"/>
              <a:t>préférences et objectifs thérapeutiques </a:t>
            </a:r>
            <a:r>
              <a:rPr lang="fr-CH" dirty="0"/>
              <a:t>dans l’hypothèse d</a:t>
            </a:r>
            <a:r>
              <a:rPr lang="fr-FR" dirty="0"/>
              <a:t>e décisions médicales à prendre plus tard. </a:t>
            </a:r>
            <a:r>
              <a:rPr lang="fr-CH" dirty="0"/>
              <a:t>Ces objectifs font l’objet d’une discussion </a:t>
            </a:r>
            <a:r>
              <a:rPr lang="fr-CH" b="1" dirty="0"/>
              <a:t>avec la famille et l’équipe soignante.</a:t>
            </a:r>
            <a:r>
              <a:rPr lang="fr-CH" dirty="0"/>
              <a:t>   </a:t>
            </a:r>
          </a:p>
          <a:p>
            <a:pPr marL="0" indent="0">
              <a:buNone/>
            </a:pPr>
            <a:r>
              <a:rPr lang="fr-CH" dirty="0"/>
              <a:t>Le </a:t>
            </a:r>
            <a:r>
              <a:rPr lang="fr-CH" dirty="0" err="1"/>
              <a:t>ProSA</a:t>
            </a:r>
            <a:r>
              <a:rPr lang="fr-CH" dirty="0"/>
              <a:t> accorde une large place </a:t>
            </a:r>
            <a:r>
              <a:rPr lang="fr-CH" b="1" dirty="0"/>
              <a:t>à tous les</a:t>
            </a:r>
            <a:r>
              <a:rPr lang="fr-CH" dirty="0"/>
              <a:t> </a:t>
            </a:r>
            <a:r>
              <a:rPr lang="fr-CH" b="1" dirty="0"/>
              <a:t>besoins </a:t>
            </a:r>
            <a:r>
              <a:rPr lang="fr-CH" dirty="0"/>
              <a:t>de la personne : questions médicales / organisationnelles, besoins psychologiques, sociaux et spirituels. </a:t>
            </a:r>
          </a:p>
          <a:p>
            <a:pPr marL="0" indent="0">
              <a:buNone/>
            </a:pPr>
            <a:r>
              <a:rPr lang="fr-CH" dirty="0"/>
              <a:t>Le </a:t>
            </a:r>
            <a:r>
              <a:rPr lang="fr-CH" dirty="0" err="1"/>
              <a:t>ProSA</a:t>
            </a:r>
            <a:r>
              <a:rPr lang="fr-CH" dirty="0"/>
              <a:t> encourage les personnes à </a:t>
            </a:r>
            <a:r>
              <a:rPr lang="fr-CH" b="1" dirty="0"/>
              <a:t>désigner un ou une </a:t>
            </a:r>
            <a:r>
              <a:rPr lang="fr-CH" b="1" dirty="0" err="1"/>
              <a:t>représentant·e</a:t>
            </a:r>
            <a:r>
              <a:rPr lang="fr-CH" b="1" dirty="0"/>
              <a:t> thérapeutique </a:t>
            </a:r>
            <a:r>
              <a:rPr lang="fr-CH" dirty="0"/>
              <a:t>et à actualiser régulièrement leur planification anticipée concernant la santé. »</a:t>
            </a:r>
          </a:p>
          <a:p>
            <a:pPr marL="0" indent="0">
              <a:buNone/>
            </a:pPr>
            <a:r>
              <a:rPr lang="fr-CH" dirty="0" err="1"/>
              <a:t>Rietjens</a:t>
            </a:r>
            <a:r>
              <a:rPr lang="fr-CH" dirty="0"/>
              <a:t> et al. (2017) / </a:t>
            </a:r>
            <a:r>
              <a:rPr lang="fr-CH" dirty="0" err="1"/>
              <a:t>European</a:t>
            </a:r>
            <a:r>
              <a:rPr lang="fr-CH" dirty="0"/>
              <a:t> Association of Palliative Care</a:t>
            </a:r>
          </a:p>
        </p:txBody>
      </p:sp>
    </p:spTree>
    <p:extLst>
      <p:ext uri="{BB962C8B-B14F-4D97-AF65-F5344CB8AC3E}">
        <p14:creationId xmlns:p14="http://schemas.microsoft.com/office/powerpoint/2010/main" val="3575158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0E6C1D1-8257-A54C-E429-39998333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Cadre </a:t>
            </a:r>
            <a:r>
              <a:rPr lang="de-CH" dirty="0" err="1"/>
              <a:t>général</a:t>
            </a:r>
            <a:r>
              <a:rPr lang="de-CH" dirty="0"/>
              <a:t> </a:t>
            </a:r>
            <a:r>
              <a:rPr lang="de-CH" dirty="0" err="1"/>
              <a:t>défini</a:t>
            </a:r>
            <a:r>
              <a:rPr lang="de-CH" dirty="0"/>
              <a:t> par </a:t>
            </a:r>
            <a:br>
              <a:rPr lang="de-CH" dirty="0"/>
            </a:br>
            <a:r>
              <a:rPr lang="de-CH" dirty="0" err="1"/>
              <a:t>l’Office</a:t>
            </a:r>
            <a:r>
              <a:rPr lang="de-CH" dirty="0"/>
              <a:t> </a:t>
            </a:r>
            <a:r>
              <a:rPr lang="de-CH" dirty="0" err="1"/>
              <a:t>fédéral</a:t>
            </a:r>
            <a:r>
              <a:rPr lang="de-CH" dirty="0"/>
              <a:t> de la </a:t>
            </a:r>
            <a:r>
              <a:rPr lang="de-CH" dirty="0" err="1"/>
              <a:t>santé</a:t>
            </a:r>
            <a:r>
              <a:rPr lang="de-CH" dirty="0"/>
              <a:t> </a:t>
            </a:r>
            <a:r>
              <a:rPr lang="de-CH" dirty="0" err="1"/>
              <a:t>publique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2E98DC-5650-3082-0246-B1709D83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89CA47-2C43-1EA0-3BDE-1FD9E89FB142}"/>
              </a:ext>
            </a:extLst>
          </p:cNvPr>
          <p:cNvSpPr txBox="1"/>
          <p:nvPr/>
        </p:nvSpPr>
        <p:spPr>
          <a:xfrm>
            <a:off x="8096510" y="4439536"/>
            <a:ext cx="309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Source: </a:t>
            </a:r>
            <a:r>
              <a:rPr lang="de-DE" dirty="0">
                <a:hlinkClick r:id="rId2"/>
              </a:rPr>
              <a:t>Cadre </a:t>
            </a:r>
            <a:r>
              <a:rPr lang="de-DE" dirty="0" err="1">
                <a:hlinkClick r:id="rId2"/>
              </a:rPr>
              <a:t>général</a:t>
            </a:r>
            <a:r>
              <a:rPr lang="de-DE" dirty="0">
                <a:hlinkClick r:id="rId2"/>
              </a:rPr>
              <a:t> </a:t>
            </a:r>
            <a:r>
              <a:rPr lang="de-DE" dirty="0" err="1">
                <a:hlinkClick r:id="rId2"/>
              </a:rPr>
              <a:t>pour</a:t>
            </a:r>
            <a:r>
              <a:rPr lang="de-DE" dirty="0">
                <a:hlinkClick r:id="rId2"/>
              </a:rPr>
              <a:t> la Suisse </a:t>
            </a:r>
            <a:r>
              <a:rPr lang="de-DE" dirty="0">
                <a:hlinkClick r:id="rId3"/>
              </a:rPr>
              <a:t>(palliativecare.ch)</a:t>
            </a:r>
            <a:endParaRPr lang="de-CH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D7516F1-6C0F-6F44-33E0-B74EAF72D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fr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B1A87F7-0C08-5248-8EE3-F65B05973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54" y="1842547"/>
            <a:ext cx="7019731" cy="406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73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91964-0A38-6EA8-5BC7-10F3499E6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Historique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28913E-12C5-AA03-8A67-D05BE24A5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H" dirty="0"/>
              <a:t>1991 : les États-Unis adoptent le « Self </a:t>
            </a:r>
            <a:r>
              <a:rPr lang="fr-CH" dirty="0" err="1"/>
              <a:t>Determination</a:t>
            </a:r>
            <a:r>
              <a:rPr lang="fr-CH" dirty="0"/>
              <a:t> </a:t>
            </a:r>
            <a:r>
              <a:rPr lang="fr-CH" dirty="0" err="1"/>
              <a:t>Act</a:t>
            </a:r>
            <a:r>
              <a:rPr lang="fr-CH" dirty="0"/>
              <a:t> » qui encourage l’établissement de directives anticipées</a:t>
            </a:r>
          </a:p>
          <a:p>
            <a:r>
              <a:rPr lang="fr-CH" dirty="0"/>
              <a:t>Les études montrent toutefois qu’il est difficile de les mettre en œuvre.  </a:t>
            </a:r>
          </a:p>
          <a:p>
            <a:r>
              <a:rPr lang="fr-CH" dirty="0"/>
              <a:t>Conclusion : les valeurs / intentions sont bonnes, mais le concept ne fonctionne pas.</a:t>
            </a:r>
          </a:p>
          <a:p>
            <a:r>
              <a:rPr lang="fr-CH" dirty="0"/>
              <a:t>Il faut donc réfléchir à un autre concept; d’où l’élaboration de l’Advanced Care Planning aux États-Unis, au Canada et en Australie.</a:t>
            </a:r>
          </a:p>
          <a:p>
            <a:r>
              <a:rPr lang="fr-CH" dirty="0"/>
              <a:t>Il prévoit la rédaction de directives anticipées dans le cadre d’une consultation professionnelle, à l’aide de formulaires et de modèles de communication uniformes.</a:t>
            </a:r>
          </a:p>
        </p:txBody>
      </p:sp>
    </p:spTree>
    <p:extLst>
      <p:ext uri="{BB962C8B-B14F-4D97-AF65-F5344CB8AC3E}">
        <p14:creationId xmlns:p14="http://schemas.microsoft.com/office/powerpoint/2010/main" val="88837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9BA19A-97EB-D252-E66F-FBCFDE561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240434"/>
            <a:ext cx="10515600" cy="1325563"/>
          </a:xfrm>
        </p:spPr>
        <p:txBody>
          <a:bodyPr/>
          <a:lstStyle/>
          <a:p>
            <a:r>
              <a:rPr lang="fr-CH"/>
              <a:t>Directives anticipées (DA)</a:t>
            </a:r>
            <a:endParaRPr lang="fr-CH" dirty="0"/>
          </a:p>
        </p:txBody>
      </p:sp>
      <p:pic>
        <p:nvPicPr>
          <p:cNvPr id="13" name="Inhaltsplatzhalter 4">
            <a:extLst>
              <a:ext uri="{FF2B5EF4-FFF2-40B4-BE49-F238E27FC236}">
                <a16:creationId xmlns:a16="http://schemas.microsoft.com/office/drawing/2014/main" id="{ED6C2E94-C54D-27E1-AEAE-C7AFEF360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387" y="1251896"/>
            <a:ext cx="7028407" cy="50031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D3834CC-6FF3-8BE1-DA0B-03BFBEFDB6A3}"/>
              </a:ext>
            </a:extLst>
          </p:cNvPr>
          <p:cNvSpPr txBox="1"/>
          <p:nvPr/>
        </p:nvSpPr>
        <p:spPr>
          <a:xfrm>
            <a:off x="5687368" y="1758461"/>
            <a:ext cx="1376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/>
              <a:t>DA ignorées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1754C2-34BF-BB41-33BC-16FCD9742C60}"/>
              </a:ext>
            </a:extLst>
          </p:cNvPr>
          <p:cNvSpPr txBox="1"/>
          <p:nvPr/>
        </p:nvSpPr>
        <p:spPr>
          <a:xfrm>
            <a:off x="4652387" y="2571444"/>
            <a:ext cx="17232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/>
              <a:t>DA pas valables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6421CA-B121-9B7F-68A6-28993EB80771}"/>
              </a:ext>
            </a:extLst>
          </p:cNvPr>
          <p:cNvSpPr txBox="1"/>
          <p:nvPr/>
        </p:nvSpPr>
        <p:spPr>
          <a:xfrm>
            <a:off x="4825721" y="3753475"/>
            <a:ext cx="17232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/>
              <a:t>DA pas applicables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556040-2974-E19D-05E8-9E183F98AC6B}"/>
              </a:ext>
            </a:extLst>
          </p:cNvPr>
          <p:cNvSpPr txBox="1"/>
          <p:nvPr/>
        </p:nvSpPr>
        <p:spPr>
          <a:xfrm>
            <a:off x="4833257" y="4704885"/>
            <a:ext cx="17232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/>
              <a:t>DA pas disponibles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71A63C-50E1-543D-9E79-79A6746D766B}"/>
              </a:ext>
            </a:extLst>
          </p:cNvPr>
          <p:cNvSpPr txBox="1"/>
          <p:nvPr/>
        </p:nvSpPr>
        <p:spPr>
          <a:xfrm>
            <a:off x="8826641" y="1745555"/>
            <a:ext cx="17232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/>
              <a:t>DA respectées et réalisées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C4899C-7454-20E1-A1F4-DDC47FFF9B90}"/>
              </a:ext>
            </a:extLst>
          </p:cNvPr>
          <p:cNvSpPr txBox="1"/>
          <p:nvPr/>
        </p:nvSpPr>
        <p:spPr>
          <a:xfrm>
            <a:off x="9688287" y="4621058"/>
            <a:ext cx="15685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/>
              <a:t>Pas établi de DA</a:t>
            </a:r>
          </a:p>
        </p:txBody>
      </p:sp>
    </p:spTree>
    <p:extLst>
      <p:ext uri="{BB962C8B-B14F-4D97-AF65-F5344CB8AC3E}">
        <p14:creationId xmlns:p14="http://schemas.microsoft.com/office/powerpoint/2010/main" val="141391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F5070-7DC2-0F3A-A9E0-52C1FBB9D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136525"/>
            <a:ext cx="10515600" cy="1325563"/>
          </a:xfrm>
        </p:spPr>
        <p:txBody>
          <a:bodyPr/>
          <a:lstStyle/>
          <a:p>
            <a:r>
              <a:rPr lang="fr-CH"/>
              <a:t>Le concept ACP Swiss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C47A47-6BED-B28A-F204-4962C30F3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6859"/>
            <a:ext cx="10515600" cy="4755285"/>
          </a:xfrm>
        </p:spPr>
        <p:txBody>
          <a:bodyPr>
            <a:normAutofit fontScale="92500" lnSpcReduction="10000"/>
          </a:bodyPr>
          <a:lstStyle/>
          <a:p>
            <a:r>
              <a:rPr lang="fr-CH" dirty="0"/>
              <a:t>Modèle « </a:t>
            </a:r>
            <a:r>
              <a:rPr lang="fr-CH" dirty="0" err="1"/>
              <a:t>Beizeiten</a:t>
            </a:r>
            <a:r>
              <a:rPr lang="fr-CH" dirty="0"/>
              <a:t> </a:t>
            </a:r>
            <a:r>
              <a:rPr lang="fr-CH" dirty="0" err="1"/>
              <a:t>begleiten</a:t>
            </a:r>
            <a:r>
              <a:rPr lang="fr-CH" dirty="0"/>
              <a:t> » en Allemagne, reposant sur un modèle australien</a:t>
            </a:r>
          </a:p>
          <a:p>
            <a:r>
              <a:rPr lang="fr-CH" dirty="0"/>
              <a:t>Adapté au contexte suisse par l’équipe de la Prof. Tanja </a:t>
            </a:r>
            <a:r>
              <a:rPr lang="fr-CH" dirty="0" err="1"/>
              <a:t>Krones</a:t>
            </a:r>
            <a:r>
              <a:rPr lang="fr-CH" dirty="0"/>
              <a:t> </a:t>
            </a:r>
            <a:r>
              <a:rPr lang="fr-CH"/>
              <a:t>de l’hôpital universitaire </a:t>
            </a:r>
            <a:r>
              <a:rPr lang="fr-CH" dirty="0"/>
              <a:t>de Zurich.</a:t>
            </a:r>
          </a:p>
          <a:p>
            <a:r>
              <a:rPr lang="fr-CH" dirty="0"/>
              <a:t>Recherches parallèles dans le cadre du </a:t>
            </a:r>
            <a:r>
              <a:rPr lang="fr-CH"/>
              <a:t>Programme national </a:t>
            </a:r>
            <a:r>
              <a:rPr lang="fr-CH" dirty="0"/>
              <a:t>de recherche sur la « Fin de vie en Suisse » (</a:t>
            </a:r>
            <a:r>
              <a:rPr lang="fr-CH" dirty="0" err="1"/>
              <a:t>PNR67</a:t>
            </a:r>
            <a:r>
              <a:rPr lang="fr-CH" dirty="0"/>
              <a:t>) </a:t>
            </a:r>
          </a:p>
          <a:p>
            <a:r>
              <a:rPr lang="fr-CH" dirty="0"/>
              <a:t>2018 : cadre général de l’Office fédéral de la santé publique  </a:t>
            </a:r>
          </a:p>
          <a:p>
            <a:r>
              <a:rPr lang="fr-CH" dirty="0"/>
              <a:t>2019 : traduction en français</a:t>
            </a:r>
          </a:p>
          <a:p>
            <a:r>
              <a:rPr lang="fr-CH" dirty="0"/>
              <a:t>Juillet 2020 </a:t>
            </a:r>
            <a:r>
              <a:rPr lang="fr-CH"/>
              <a:t>: création d’ACP Swiss </a:t>
            </a:r>
          </a:p>
          <a:p>
            <a:r>
              <a:rPr lang="fr-CH"/>
              <a:t>Depuis 2021, le groupe de travail OFSP/ASSM </a:t>
            </a:r>
            <a:r>
              <a:rPr lang="fr-FR"/>
              <a:t>réfléchit à la mise en œuvre du projet de soins anticipé</a:t>
            </a:r>
            <a:endParaRPr lang="fr-CH"/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99530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2FF82-4B2D-74D4-2455-AD2EBB06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 principe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A35866-AA6A-9CF0-8DAA-C604DF54C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262" y="1661780"/>
            <a:ext cx="6432857" cy="4486771"/>
          </a:xfrm>
        </p:spPr>
        <p:txBody>
          <a:bodyPr/>
          <a:lstStyle/>
          <a:p>
            <a:r>
              <a:rPr lang="fr-CH" dirty="0"/>
              <a:t>Processus incluant plusieurs entretiens </a:t>
            </a:r>
          </a:p>
          <a:p>
            <a:r>
              <a:rPr lang="fr-CH" dirty="0"/>
              <a:t>Accompagnement </a:t>
            </a:r>
            <a:r>
              <a:rPr lang="fr-CH" b="1"/>
              <a:t>par une facilitatrice ou un facilitateur certifié</a:t>
            </a:r>
            <a:r>
              <a:rPr lang="fr-CH"/>
              <a:t> </a:t>
            </a:r>
            <a:r>
              <a:rPr lang="fr-CH" dirty="0"/>
              <a:t>durant tout le processus d’élaboration du </a:t>
            </a:r>
            <a:r>
              <a:rPr lang="fr-CH" dirty="0" err="1"/>
              <a:t>ProSA</a:t>
            </a:r>
            <a:endParaRPr lang="fr-CH" dirty="0"/>
          </a:p>
          <a:p>
            <a:r>
              <a:rPr lang="fr-CH" b="1" dirty="0"/>
              <a:t>Participation </a:t>
            </a:r>
            <a:r>
              <a:rPr lang="fr-CH" b="1"/>
              <a:t>des représentant·e·s  </a:t>
            </a:r>
            <a:endParaRPr lang="fr-CH" b="1" dirty="0"/>
          </a:p>
          <a:p>
            <a:r>
              <a:rPr lang="fr-CH" b="1" dirty="0"/>
              <a:t>Participation de l’équipe soignante</a:t>
            </a:r>
          </a:p>
          <a:p>
            <a:r>
              <a:rPr lang="fr-CH" b="1" dirty="0"/>
              <a:t>Prise en compte </a:t>
            </a:r>
            <a:r>
              <a:rPr lang="fr-CH" b="1"/>
              <a:t>des besoins </a:t>
            </a:r>
            <a:r>
              <a:rPr lang="fr-CH" b="1" dirty="0"/>
              <a:t>psychosociaux</a:t>
            </a:r>
            <a:r>
              <a:rPr lang="fr-CH" b="1"/>
              <a:t>, médicaux, spirituels</a:t>
            </a:r>
            <a:r>
              <a:rPr lang="fr-CH" b="1" dirty="0"/>
              <a:t>, etc. </a:t>
            </a:r>
          </a:p>
          <a:p>
            <a:endParaRPr lang="fr-CH" b="1" dirty="0"/>
          </a:p>
          <a:p>
            <a:endParaRPr lang="fr-CH" b="1" dirty="0"/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DDFF071D-5322-44BF-572B-81E9EE5584C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90" y="1755750"/>
            <a:ext cx="3956859" cy="2589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33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6A064A-49E4-D8A1-9480-7F43BDA2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58"/>
            <a:ext cx="10515600" cy="1325563"/>
          </a:xfrm>
        </p:spPr>
        <p:txBody>
          <a:bodyPr/>
          <a:lstStyle/>
          <a:p>
            <a:r>
              <a:rPr lang="fr-CH"/>
              <a:t>Principes du Projet de Soins Anticipé (ProSA)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A40243-464F-0C32-067E-CCA245F9E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473132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CH" b="1" dirty="0"/>
              <a:t>Objectif premier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CH" dirty="0"/>
              <a:t>Orienter les soins de santé vers la volonté autonome du patient (</a:t>
            </a:r>
            <a:r>
              <a:rPr lang="fr-CH" i="1" dirty="0"/>
              <a:t>goal-concordant care</a:t>
            </a:r>
            <a:r>
              <a:rPr lang="fr-CH" dirty="0"/>
              <a:t>) et permettre à toutes les personnes concernées de le faire </a:t>
            </a:r>
          </a:p>
          <a:p>
            <a:pPr marL="0" indent="0">
              <a:buNone/>
            </a:pPr>
            <a:r>
              <a:rPr lang="fr-CH" b="1"/>
              <a:t>Objectifs secondaires </a:t>
            </a:r>
            <a:endParaRPr lang="fr-CH" b="1" dirty="0"/>
          </a:p>
          <a:p>
            <a:r>
              <a:rPr lang="fr-CH" dirty="0"/>
              <a:t>Promouvoir le bien-être </a:t>
            </a:r>
            <a:r>
              <a:rPr lang="fr-CH"/>
              <a:t>des patient·e·s </a:t>
            </a:r>
            <a:endParaRPr lang="fr-CH" dirty="0"/>
          </a:p>
          <a:p>
            <a:pPr>
              <a:lnSpc>
                <a:spcPct val="120000"/>
              </a:lnSpc>
            </a:pPr>
            <a:r>
              <a:rPr lang="fr-CH" dirty="0"/>
              <a:t>Éviter une surmédicalisation dommageable, que le patient ou la patiente ne souhaite pas </a:t>
            </a:r>
          </a:p>
          <a:p>
            <a:r>
              <a:rPr lang="fr-CH" dirty="0"/>
              <a:t>Soutenir les proches </a:t>
            </a:r>
          </a:p>
          <a:p>
            <a:r>
              <a:rPr lang="fr-CH" dirty="0"/>
              <a:t>Servir de guide au personnel de santé </a:t>
            </a:r>
          </a:p>
          <a:p>
            <a:r>
              <a:rPr lang="fr-CH" dirty="0"/>
              <a:t>Alléger le poids relatif à la prise de décision </a:t>
            </a:r>
          </a:p>
          <a:p>
            <a:r>
              <a:rPr lang="fr-CH" dirty="0"/>
              <a:t>Améliorer la communication entre toutes les parties </a:t>
            </a:r>
          </a:p>
          <a:p>
            <a:r>
              <a:rPr lang="fr-CH" dirty="0"/>
              <a:t>Accroître la confiance envers le système de santé </a:t>
            </a:r>
          </a:p>
        </p:txBody>
      </p:sp>
    </p:spTree>
    <p:extLst>
      <p:ext uri="{BB962C8B-B14F-4D97-AF65-F5344CB8AC3E}">
        <p14:creationId xmlns:p14="http://schemas.microsoft.com/office/powerpoint/2010/main" val="1036106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DDC264BAF88646B44BF62C07D9A3E0" ma:contentTypeVersion="13" ma:contentTypeDescription="Ein neues Dokument erstellen." ma:contentTypeScope="" ma:versionID="e9600ecad8cc06e86513656f78a7e81f">
  <xsd:schema xmlns:xsd="http://www.w3.org/2001/XMLSchema" xmlns:xs="http://www.w3.org/2001/XMLSchema" xmlns:p="http://schemas.microsoft.com/office/2006/metadata/properties" xmlns:ns2="70c3a3f0-ed61-4cc9-8ed6-44b8e10cf9a5" xmlns:ns3="53f80555-e129-4afd-a7f7-f1352cebb03b" targetNamespace="http://schemas.microsoft.com/office/2006/metadata/properties" ma:root="true" ma:fieldsID="76c7c1399db60eda0e68510501eb7a41" ns2:_="" ns3:_="">
    <xsd:import namespace="70c3a3f0-ed61-4cc9-8ed6-44b8e10cf9a5"/>
    <xsd:import namespace="53f80555-e129-4afd-a7f7-f1352cebb0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3a3f0-ed61-4cc9-8ed6-44b8e10cf9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f80555-e129-4afd-a7f7-f1352cebb03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EF2FAA-6DCA-4285-B118-E0F242EED9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c3a3f0-ed61-4cc9-8ed6-44b8e10cf9a5"/>
    <ds:schemaRef ds:uri="53f80555-e129-4afd-a7f7-f1352cebb0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509471-2FC5-42D4-A3AB-02E4292216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67CD2F-BB55-47D4-8C6A-D36673EF1D06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53f80555-e129-4afd-a7f7-f1352cebb03b"/>
    <ds:schemaRef ds:uri="70c3a3f0-ed61-4cc9-8ed6-44b8e10cf9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1451</Words>
  <Application>Microsoft Office PowerPoint</Application>
  <PresentationFormat>Grand écran</PresentationFormat>
  <Paragraphs>177</Paragraphs>
  <Slides>27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</vt:lpstr>
      <vt:lpstr>Benutzerdefiniertes Design</vt:lpstr>
      <vt:lpstr>Présentation PowerPoint</vt:lpstr>
      <vt:lpstr>Contenus</vt:lpstr>
      <vt:lpstr>Projet de soins anticipé: définition </vt:lpstr>
      <vt:lpstr>Cadre général défini par  l’Office fédéral de la santé publique</vt:lpstr>
      <vt:lpstr>Historique </vt:lpstr>
      <vt:lpstr>Directives anticipées (DA)</vt:lpstr>
      <vt:lpstr>Le concept ACP Swiss</vt:lpstr>
      <vt:lpstr>Le principe</vt:lpstr>
      <vt:lpstr>Principes du Projet de Soins Anticipé (ProSA)</vt:lpstr>
      <vt:lpstr>Concept du ProSA: premier entretien</vt:lpstr>
      <vt:lpstr>Concept du ProSA: deuxième entretien </vt:lpstr>
      <vt:lpstr>L’entretien de valeurs</vt:lpstr>
      <vt:lpstr>Situations d’incapacité de discernement</vt:lpstr>
      <vt:lpstr>Objectifs thérapeutiques</vt:lpstr>
      <vt:lpstr>Exemples pratiques</vt:lpstr>
      <vt:lpstr>Monsieur D., 80 ans </vt:lpstr>
      <vt:lpstr>Madame A., atteinte de BPCO</vt:lpstr>
      <vt:lpstr>Le ProSA nécessite un bon réseau régional</vt:lpstr>
      <vt:lpstr>Défis</vt:lpstr>
      <vt:lpstr>Solutions apportées</vt:lpstr>
      <vt:lpstr>Pour les personnes n’ayant plus la  capacité de discernement</vt:lpstr>
      <vt:lpstr>Pour les résidents</vt:lpstr>
      <vt:lpstr>Pour les professionnels</vt:lpstr>
      <vt:lpstr>Pour les proches </vt:lpstr>
      <vt:lpstr>Film</vt:lpstr>
      <vt:lpstr>Offres de formation continue</vt:lpstr>
      <vt:lpstr>Contact:</vt:lpstr>
    </vt:vector>
  </TitlesOfParts>
  <Company>UniversitätsSpital Zürich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Otto Theodore</dc:creator>
  <cp:lastModifiedBy>Ritzenthaler Daniela</cp:lastModifiedBy>
  <cp:revision>439</cp:revision>
  <cp:lastPrinted>2023-04-20T13:06:49Z</cp:lastPrinted>
  <dcterms:created xsi:type="dcterms:W3CDTF">2020-03-19T11:59:49Z</dcterms:created>
  <dcterms:modified xsi:type="dcterms:W3CDTF">2023-11-02T06:51:36Z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0x0101006ADDC264BAF88646B44BF62C07D9A3E0</vt:lpwstr>
  </property>
</Properties>
</file>